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13" r:id="rId3"/>
    <p:sldId id="314" r:id="rId4"/>
    <p:sldId id="342" r:id="rId5"/>
    <p:sldId id="344" r:id="rId6"/>
    <p:sldId id="345" r:id="rId7"/>
    <p:sldId id="316" r:id="rId8"/>
    <p:sldId id="317" r:id="rId9"/>
    <p:sldId id="346" r:id="rId10"/>
    <p:sldId id="347" r:id="rId11"/>
    <p:sldId id="318" r:id="rId12"/>
    <p:sldId id="319" r:id="rId13"/>
    <p:sldId id="320" r:id="rId14"/>
    <p:sldId id="321" r:id="rId15"/>
    <p:sldId id="322" r:id="rId16"/>
    <p:sldId id="32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1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F8F27E-DF4A-4D18-B1EE-F37C9D355909}" type="datetimeFigureOut">
              <a:rPr lang="en-US" smtClean="0"/>
              <a:pPr/>
              <a:t>8/23/2018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0415DD-F7FD-4914-B328-25C2A301FBEC}" type="slidenum">
              <a:rPr lang="en-US" smtClean="0"/>
              <a:pPr/>
              <a:t>‹#›</a:t>
            </a:fld>
            <a:endParaRPr lang="en-US"/>
          </a:p>
        </p:txBody>
      </p:sp>
    </p:spTree>
    <p:extLst>
      <p:ext uri="{BB962C8B-B14F-4D97-AF65-F5344CB8AC3E}">
        <p14:creationId xmlns:p14="http://schemas.microsoft.com/office/powerpoint/2010/main" val="2717109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A93C27-F114-413B-9D44-F026F190B6BF}" type="slidenum">
              <a:rPr lang="en-US"/>
              <a:pPr/>
              <a:t>2</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7D345B-BBD4-4C49-B88F-C0352237DE1A}" type="slidenum">
              <a:rPr lang="en-US"/>
              <a:pPr/>
              <a:t>3</a:t>
            </a:fld>
            <a:endParaRPr lang="en-US"/>
          </a:p>
        </p:txBody>
      </p:sp>
      <p:sp>
        <p:nvSpPr>
          <p:cNvPr id="20482" name="Rectangle 2"/>
          <p:cNvSpPr>
            <a:spLocks noGrp="1" noRot="1" noChangeAspect="1" noChangeArrowheads="1" noTextEdit="1"/>
          </p:cNvSpPr>
          <p:nvPr>
            <p:ph type="sldImg"/>
          </p:nvPr>
        </p:nvSpPr>
        <p:spPr>
          <a:xfrm>
            <a:off x="1144588" y="687388"/>
            <a:ext cx="4568825" cy="3425825"/>
          </a:xfrm>
          <a:ln w="12700" cap="flat"/>
        </p:spPr>
      </p:sp>
      <p:sp>
        <p:nvSpPr>
          <p:cNvPr id="20483"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019C97-F938-4807-869D-303194A90FC1}" type="slidenum">
              <a:rPr lang="en-US"/>
              <a:pPr/>
              <a:t>5</a:t>
            </a:fld>
            <a:endParaRPr lang="en-US"/>
          </a:p>
        </p:txBody>
      </p:sp>
      <p:sp>
        <p:nvSpPr>
          <p:cNvPr id="24578" name="Rectangle 2"/>
          <p:cNvSpPr>
            <a:spLocks noGrp="1" noRot="1" noChangeAspect="1" noChangeArrowheads="1" noTextEdit="1"/>
          </p:cNvSpPr>
          <p:nvPr>
            <p:ph type="sldImg"/>
          </p:nvPr>
        </p:nvSpPr>
        <p:spPr>
          <a:xfrm>
            <a:off x="1144588" y="687388"/>
            <a:ext cx="4568825" cy="3425825"/>
          </a:xfrm>
          <a:ln w="12700" cap="flat"/>
        </p:spPr>
      </p:sp>
      <p:sp>
        <p:nvSpPr>
          <p:cNvPr id="24579" name="Rectangle 3"/>
          <p:cNvSpPr>
            <a:spLocks noGrp="1" noChangeArrowheads="1"/>
          </p:cNvSpPr>
          <p:nvPr>
            <p:ph type="body" idx="1"/>
          </p:nvPr>
        </p:nvSpPr>
        <p:spPr>
          <a:xfrm>
            <a:off x="914400" y="4343400"/>
            <a:ext cx="5029200" cy="4114800"/>
          </a:xfrm>
          <a:ln/>
        </p:spPr>
        <p:txBody>
          <a:bodyPr lIns="92075" tIns="46038" rIns="92075" bIns="46038"/>
          <a:lstStyle/>
          <a:p>
            <a:r>
              <a:rPr lang="en-US" dirty="0" smtClean="0"/>
              <a:t>First Monday </a:t>
            </a:r>
            <a:r>
              <a:rPr lang="en-US" smtClean="0"/>
              <a:t>in October</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9A2A32-E9CD-4FCC-AF04-A63095C55F27}" type="slidenum">
              <a:rPr lang="en-US"/>
              <a:pPr/>
              <a:t>8</a:t>
            </a:fld>
            <a:endParaRPr lang="en-US"/>
          </a:p>
        </p:txBody>
      </p:sp>
      <p:sp>
        <p:nvSpPr>
          <p:cNvPr id="26626" name="Rectangle 2"/>
          <p:cNvSpPr>
            <a:spLocks noGrp="1" noRot="1" noChangeAspect="1" noChangeArrowheads="1" noTextEdit="1"/>
          </p:cNvSpPr>
          <p:nvPr>
            <p:ph type="sldImg"/>
          </p:nvPr>
        </p:nvSpPr>
        <p:spPr>
          <a:xfrm>
            <a:off x="1144588" y="687388"/>
            <a:ext cx="4568825" cy="3425825"/>
          </a:xfrm>
          <a:ln w="12700" cap="flat"/>
        </p:spPr>
      </p:sp>
      <p:sp>
        <p:nvSpPr>
          <p:cNvPr id="26627"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01CC15-0CC8-474D-B453-8F4E20776B25}" type="slidenum">
              <a:rPr lang="en-US"/>
              <a:pPr/>
              <a:t>11</a:t>
            </a:fld>
            <a:endParaRPr lang="en-US"/>
          </a:p>
        </p:txBody>
      </p:sp>
      <p:sp>
        <p:nvSpPr>
          <p:cNvPr id="28674" name="Rectangle 2"/>
          <p:cNvSpPr>
            <a:spLocks noGrp="1" noRot="1" noChangeAspect="1" noChangeArrowheads="1" noTextEdit="1"/>
          </p:cNvSpPr>
          <p:nvPr>
            <p:ph type="sldImg"/>
          </p:nvPr>
        </p:nvSpPr>
        <p:spPr>
          <a:xfrm>
            <a:off x="1144588" y="687388"/>
            <a:ext cx="4568825" cy="3425825"/>
          </a:xfrm>
          <a:ln w="12700" cap="flat"/>
        </p:spPr>
      </p:sp>
      <p:sp>
        <p:nvSpPr>
          <p:cNvPr id="28675"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0DE6CD-1E4E-4175-BEB1-1267147B76BB}" type="slidenum">
              <a:rPr lang="en-US"/>
              <a:pPr/>
              <a:t>12</a:t>
            </a:fld>
            <a:endParaRPr lang="en-US"/>
          </a:p>
        </p:txBody>
      </p:sp>
      <p:sp>
        <p:nvSpPr>
          <p:cNvPr id="30722" name="Rectangle 2"/>
          <p:cNvSpPr>
            <a:spLocks noGrp="1" noRot="1" noChangeAspect="1" noChangeArrowheads="1" noTextEdit="1"/>
          </p:cNvSpPr>
          <p:nvPr>
            <p:ph type="sldImg"/>
          </p:nvPr>
        </p:nvSpPr>
        <p:spPr>
          <a:xfrm>
            <a:off x="1144588" y="687388"/>
            <a:ext cx="4568825" cy="3425825"/>
          </a:xfrm>
          <a:ln w="12700" cap="flat"/>
        </p:spPr>
      </p:sp>
      <p:sp>
        <p:nvSpPr>
          <p:cNvPr id="30723"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E10D8C-4E3C-43E3-A846-8C99258418D3}" type="slidenum">
              <a:rPr lang="en-US"/>
              <a:pPr/>
              <a:t>15</a:t>
            </a:fld>
            <a:endParaRPr lang="en-US"/>
          </a:p>
        </p:txBody>
      </p:sp>
      <p:sp>
        <p:nvSpPr>
          <p:cNvPr id="36866" name="Rectangle 2"/>
          <p:cNvSpPr>
            <a:spLocks noGrp="1" noRot="1" noChangeAspect="1" noChangeArrowheads="1" noTextEdit="1"/>
          </p:cNvSpPr>
          <p:nvPr>
            <p:ph type="sldImg"/>
          </p:nvPr>
        </p:nvSpPr>
        <p:spPr>
          <a:xfrm>
            <a:off x="1144588" y="687388"/>
            <a:ext cx="4568825" cy="3425825"/>
          </a:xfrm>
          <a:ln w="12700" cap="flat"/>
        </p:spPr>
      </p:sp>
      <p:sp>
        <p:nvSpPr>
          <p:cNvPr id="36867"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B83212-D5CC-4756-8E50-C107AE48C316}" type="slidenum">
              <a:rPr lang="en-US"/>
              <a:pPr/>
              <a:t>16</a:t>
            </a:fld>
            <a:endParaRPr lang="en-US"/>
          </a:p>
        </p:txBody>
      </p:sp>
      <p:sp>
        <p:nvSpPr>
          <p:cNvPr id="40962" name="Rectangle 2"/>
          <p:cNvSpPr>
            <a:spLocks noGrp="1" noRot="1" noChangeAspect="1" noChangeArrowheads="1" noTextEdit="1"/>
          </p:cNvSpPr>
          <p:nvPr>
            <p:ph type="sldImg"/>
          </p:nvPr>
        </p:nvSpPr>
        <p:spPr>
          <a:xfrm>
            <a:off x="1144588" y="687388"/>
            <a:ext cx="4568825" cy="3425825"/>
          </a:xfrm>
          <a:ln w="12700" cap="flat"/>
        </p:spPr>
      </p:sp>
      <p:sp>
        <p:nvSpPr>
          <p:cNvPr id="40963"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E80579-E2E6-4A79-8407-09C298ED17B5}" type="datetimeFigureOut">
              <a:rPr lang="en-US" smtClean="0"/>
              <a:pPr/>
              <a:t>8/23/2018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0B517B-CE7E-4BB8-8C89-10E60FC5D14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E80579-E2E6-4A79-8407-09C298ED17B5}" type="datetimeFigureOut">
              <a:rPr lang="en-US" smtClean="0"/>
              <a:pPr/>
              <a:t>8/23/2018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0B517B-CE7E-4BB8-8C89-10E60FC5D14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E80579-E2E6-4A79-8407-09C298ED17B5}" type="datetimeFigureOut">
              <a:rPr lang="en-US" smtClean="0"/>
              <a:pPr/>
              <a:t>8/23/2018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0B517B-CE7E-4BB8-8C89-10E60FC5D14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E80579-E2E6-4A79-8407-09C298ED17B5}" type="datetimeFigureOut">
              <a:rPr lang="en-US" smtClean="0"/>
              <a:pPr/>
              <a:t>8/23/2018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0B517B-CE7E-4BB8-8C89-10E60FC5D14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E80579-E2E6-4A79-8407-09C298ED17B5}" type="datetimeFigureOut">
              <a:rPr lang="en-US" smtClean="0"/>
              <a:pPr/>
              <a:t>8/23/2018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0B517B-CE7E-4BB8-8C89-10E60FC5D14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E80579-E2E6-4A79-8407-09C298ED17B5}" type="datetimeFigureOut">
              <a:rPr lang="en-US" smtClean="0"/>
              <a:pPr/>
              <a:t>8/23/2018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0B517B-CE7E-4BB8-8C89-10E60FC5D14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E80579-E2E6-4A79-8407-09C298ED17B5}" type="datetimeFigureOut">
              <a:rPr lang="en-US" smtClean="0"/>
              <a:pPr/>
              <a:t>8/23/2018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0B517B-CE7E-4BB8-8C89-10E60FC5D14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E80579-E2E6-4A79-8407-09C298ED17B5}" type="datetimeFigureOut">
              <a:rPr lang="en-US" smtClean="0"/>
              <a:pPr/>
              <a:t>8/23/2018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0B517B-CE7E-4BB8-8C89-10E60FC5D14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E80579-E2E6-4A79-8407-09C298ED17B5}" type="datetimeFigureOut">
              <a:rPr lang="en-US" smtClean="0"/>
              <a:pPr/>
              <a:t>8/23/2018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0B517B-CE7E-4BB8-8C89-10E60FC5D14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E80579-E2E6-4A79-8407-09C298ED17B5}" type="datetimeFigureOut">
              <a:rPr lang="en-US" smtClean="0"/>
              <a:pPr/>
              <a:t>8/23/2018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0B517B-CE7E-4BB8-8C89-10E60FC5D14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E80579-E2E6-4A79-8407-09C298ED17B5}" type="datetimeFigureOut">
              <a:rPr lang="en-US" smtClean="0"/>
              <a:pPr/>
              <a:t>8/23/2018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0B517B-CE7E-4BB8-8C89-10E60FC5D14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endParaRPr lang="en-US"/>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DB7FB141-C4DC-476D-B422-E4B0AC49D8A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E80579-E2E6-4A79-8407-09C298ED17B5}" type="datetimeFigureOut">
              <a:rPr lang="en-US" smtClean="0"/>
              <a:pPr/>
              <a:t>8/23/2018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0B517B-CE7E-4BB8-8C89-10E60FC5D14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docid=bi7kJjmXwYxzEM&amp;tbnid=kuIOJ4g_GmoPkM:&amp;ved=0CAUQjRw&amp;url=http://www.google.com/url?sa%3Di%26rct%3Dj%26q%3D%26esrc%3Ds%26source%3Dimages%26cd%3D%26cad%3Drja%26uact%3D8%26docid%3Dbi7kJjmXwYxzEM%26tbnid%3DkuIOJ4g_GmoPkM:%26ved%3D%26url%3Dhttp://www.constitutionaltender.com/%26ei%3DGWz-U-iEC4PniwKU9YCgCg%26bvm%3Dbv.74035653,d.cGE%26psig%3DAFQjCNFpw-VY-XrBBAAkR45c0kV53omaFw%26ust%3D1409269145372799&amp;ei=Wmz-U7-bG9W6ogTj8YLwAg&amp;bvm=bv.74035653,d.cGE&amp;psig=AFQjCNFpw-VY-XrBBAAkR45c0kV53omaFw&amp;ust=1409269145372799" TargetMode="External"/><Relationship Id="rId2" Type="http://schemas.openxmlformats.org/officeDocument/2006/relationships/hyperlink" Target="http://www.google.com/url?sa=i&amp;rct=j&amp;q=&amp;esrc=s&amp;source=images&amp;cd=&amp;cad=rja&amp;uact=8&amp;docid=bi7kJjmXwYxzEM&amp;tbnid=kuIOJ4g_GmoPkM:&amp;ved=&amp;url=http://www.constitutionaltender.com/&amp;ei=GWz-U-iEC4PniwKU9YCgCg&amp;bvm=bv.74035653,d.cGE&amp;psig=AFQjCNFpw-VY-XrBBAAkR45c0kV53omaFw&amp;ust=1409269145372799" TargetMode="Externa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hyperlink" Target="https://www.google.com/url?sa=i&amp;rct=j&amp;q=&amp;esrc=s&amp;source=images&amp;cd=&amp;cad=rja&amp;uact=8&amp;docid=rFX2Onw1ocSGnM&amp;tbnid=Ma2zZ54ks7quVM:&amp;ved=0CAUQjRw&amp;url=https://www.bakersfieldcollege.edu/social-science/constitution-day&amp;ei=kGz-U7KTGZCuogTQioCQBA&amp;bvm=bv.74035653,d.cGE&amp;psig=AFQjCNFpw-VY-XrBBAAkR45c0kV53omaFw&amp;ust=1409269145372799"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s://leg1.state.va.us/000/src.ht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Professor Julie Shubin, Esq.</a:t>
            </a:r>
            <a:endParaRPr lang="en-US" dirty="0"/>
          </a:p>
        </p:txBody>
      </p:sp>
      <p:sp>
        <p:nvSpPr>
          <p:cNvPr id="3" name="Subtitle 2"/>
          <p:cNvSpPr>
            <a:spLocks noGrp="1"/>
          </p:cNvSpPr>
          <p:nvPr>
            <p:ph type="subTitle" idx="1"/>
          </p:nvPr>
        </p:nvSpPr>
        <p:spPr>
          <a:xfrm>
            <a:off x="1447800" y="3886200"/>
            <a:ext cx="6400800" cy="1752600"/>
          </a:xfrm>
        </p:spPr>
        <p:txBody>
          <a:bodyPr>
            <a:normAutofit/>
          </a:bodyPr>
          <a:lstStyle/>
          <a:p>
            <a:r>
              <a:rPr lang="en-US" dirty="0" smtClean="0"/>
              <a:t>.</a:t>
            </a:r>
          </a:p>
          <a:p>
            <a:r>
              <a:rPr lang="en-US" dirty="0" err="1" smtClean="0"/>
              <a:t>Bule</a:t>
            </a:r>
            <a:r>
              <a:rPr lang="en-US" dirty="0" smtClean="0"/>
              <a:t> 303 Intro to the Law </a:t>
            </a:r>
            <a:r>
              <a:rPr lang="en-US" dirty="0" smtClean="0"/>
              <a:t>2018© </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381000" y="1600200"/>
            <a:ext cx="8763000" cy="4495800"/>
          </a:xfrm>
          <a:noFill/>
          <a:ln/>
        </p:spPr>
        <p:txBody>
          <a:bodyPr/>
          <a:lstStyle/>
          <a:p>
            <a:pPr>
              <a:lnSpc>
                <a:spcPct val="90000"/>
              </a:lnSpc>
            </a:pPr>
            <a:r>
              <a:rPr lang="en-US"/>
              <a:t>The law impacts every-day business transactions.</a:t>
            </a:r>
          </a:p>
          <a:p>
            <a:pPr>
              <a:lnSpc>
                <a:spcPct val="90000"/>
              </a:lnSpc>
            </a:pPr>
            <a:r>
              <a:rPr lang="en-US"/>
              <a:t>Many different laws may affect a single business transaction.</a:t>
            </a:r>
          </a:p>
        </p:txBody>
      </p:sp>
      <p:sp>
        <p:nvSpPr>
          <p:cNvPr id="17412" name="Rectangle 4"/>
          <p:cNvSpPr>
            <a:spLocks noGrp="1" noChangeArrowheads="1"/>
          </p:cNvSpPr>
          <p:nvPr>
            <p:ph type="title"/>
          </p:nvPr>
        </p:nvSpPr>
        <p:spPr/>
        <p:txBody>
          <a:bodyPr/>
          <a:lstStyle/>
          <a:p>
            <a:r>
              <a:rPr lang="en-US" dirty="0"/>
              <a:t>The law and business</a:t>
            </a:r>
          </a:p>
        </p:txBody>
      </p:sp>
      <p:pic>
        <p:nvPicPr>
          <p:cNvPr id="4" name="Picture 3" descr="Image result for scales of justic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5600" y="2895600"/>
            <a:ext cx="3505200" cy="2971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ChangeArrowheads="1"/>
          </p:cNvSpPr>
          <p:nvPr/>
        </p:nvSpPr>
        <p:spPr bwMode="auto">
          <a:xfrm>
            <a:off x="712788" y="2262188"/>
            <a:ext cx="3349625" cy="1520825"/>
          </a:xfrm>
          <a:prstGeom prst="rect">
            <a:avLst/>
          </a:prstGeom>
          <a:gradFill rotWithShape="0">
            <a:gsLst>
              <a:gs pos="0">
                <a:srgbClr val="FF6699"/>
              </a:gs>
              <a:gs pos="100000">
                <a:srgbClr val="FF6699">
                  <a:gamma/>
                  <a:tint val="50196"/>
                  <a:invGamma/>
                </a:srgbClr>
              </a:gs>
            </a:gsLst>
            <a:lin ang="2700000" scaled="1"/>
          </a:gradFill>
          <a:ln w="12700">
            <a:solidFill>
              <a:schemeClr val="tx1"/>
            </a:solidFill>
            <a:miter lim="800000"/>
            <a:headEnd/>
            <a:tailEnd/>
          </a:ln>
          <a:effectLst>
            <a:outerShdw dist="107763" dir="2700000" algn="ctr" rotWithShape="0">
              <a:srgbClr val="B2B2B2"/>
            </a:outerShdw>
          </a:effectLst>
        </p:spPr>
        <p:txBody>
          <a:bodyPr wrap="none" anchor="ctr"/>
          <a:lstStyle/>
          <a:p>
            <a:endParaRPr lang="en-US"/>
          </a:p>
        </p:txBody>
      </p:sp>
      <p:sp>
        <p:nvSpPr>
          <p:cNvPr id="19460" name="Rectangle 4"/>
          <p:cNvSpPr>
            <a:spLocks noChangeArrowheads="1"/>
          </p:cNvSpPr>
          <p:nvPr/>
        </p:nvSpPr>
        <p:spPr bwMode="auto">
          <a:xfrm>
            <a:off x="811213" y="2314575"/>
            <a:ext cx="3152775" cy="1416050"/>
          </a:xfrm>
          <a:prstGeom prst="rect">
            <a:avLst/>
          </a:prstGeom>
          <a:noFill/>
          <a:ln w="9525">
            <a:noFill/>
            <a:miter lim="800000"/>
            <a:headEnd/>
            <a:tailEnd/>
          </a:ln>
          <a:effectLst/>
        </p:spPr>
        <p:txBody>
          <a:bodyPr wrap="none" lIns="92075" tIns="46038" rIns="92075" bIns="46038" anchor="ctr"/>
          <a:lstStyle/>
          <a:p>
            <a:pPr algn="ctr" eaLnBrk="0" hangingPunct="0"/>
            <a:r>
              <a:rPr lang="en-US" sz="2400">
                <a:solidFill>
                  <a:srgbClr val="000000"/>
                </a:solidFill>
                <a:latin typeface="Impact" pitchFamily="34" charset="0"/>
              </a:rPr>
              <a:t>Constitutional Law</a:t>
            </a:r>
          </a:p>
        </p:txBody>
      </p:sp>
      <p:sp>
        <p:nvSpPr>
          <p:cNvPr id="19461" name="Rectangle 5"/>
          <p:cNvSpPr>
            <a:spLocks noChangeArrowheads="1"/>
          </p:cNvSpPr>
          <p:nvPr/>
        </p:nvSpPr>
        <p:spPr bwMode="auto">
          <a:xfrm>
            <a:off x="5132388" y="2262188"/>
            <a:ext cx="3349625" cy="1520825"/>
          </a:xfrm>
          <a:prstGeom prst="rect">
            <a:avLst/>
          </a:prstGeom>
          <a:gradFill rotWithShape="0">
            <a:gsLst>
              <a:gs pos="0">
                <a:srgbClr val="FF0000"/>
              </a:gs>
              <a:gs pos="100000">
                <a:srgbClr val="FF0000">
                  <a:gamma/>
                  <a:tint val="50196"/>
                  <a:invGamma/>
                </a:srgbClr>
              </a:gs>
            </a:gsLst>
            <a:lin ang="2700000" scaled="1"/>
          </a:gradFill>
          <a:ln w="12700">
            <a:solidFill>
              <a:schemeClr val="tx1"/>
            </a:solidFill>
            <a:miter lim="800000"/>
            <a:headEnd/>
            <a:tailEnd/>
          </a:ln>
          <a:effectLst>
            <a:outerShdw dist="107763" dir="2700000" algn="ctr" rotWithShape="0">
              <a:srgbClr val="B2B2B2"/>
            </a:outerShdw>
          </a:effectLst>
        </p:spPr>
        <p:txBody>
          <a:bodyPr wrap="none" anchor="ctr"/>
          <a:lstStyle/>
          <a:p>
            <a:endParaRPr lang="en-US"/>
          </a:p>
        </p:txBody>
      </p:sp>
      <p:sp>
        <p:nvSpPr>
          <p:cNvPr id="19462" name="Rectangle 6"/>
          <p:cNvSpPr>
            <a:spLocks noChangeArrowheads="1"/>
          </p:cNvSpPr>
          <p:nvPr/>
        </p:nvSpPr>
        <p:spPr bwMode="auto">
          <a:xfrm>
            <a:off x="5230813" y="2314575"/>
            <a:ext cx="3152775" cy="1416050"/>
          </a:xfrm>
          <a:prstGeom prst="rect">
            <a:avLst/>
          </a:prstGeom>
          <a:noFill/>
          <a:ln w="9525">
            <a:noFill/>
            <a:miter lim="800000"/>
            <a:headEnd/>
            <a:tailEnd/>
          </a:ln>
          <a:effectLst/>
        </p:spPr>
        <p:txBody>
          <a:bodyPr wrap="none" lIns="92075" tIns="46038" rIns="92075" bIns="46038" anchor="ctr"/>
          <a:lstStyle/>
          <a:p>
            <a:pPr algn="ctr" eaLnBrk="0" hangingPunct="0"/>
            <a:r>
              <a:rPr lang="en-US" sz="2400">
                <a:solidFill>
                  <a:srgbClr val="000000"/>
                </a:solidFill>
                <a:latin typeface="Impact" pitchFamily="34" charset="0"/>
              </a:rPr>
              <a:t>Statutory Law</a:t>
            </a:r>
          </a:p>
        </p:txBody>
      </p:sp>
      <p:sp>
        <p:nvSpPr>
          <p:cNvPr id="19463" name="Rectangle 7"/>
          <p:cNvSpPr>
            <a:spLocks noChangeArrowheads="1"/>
          </p:cNvSpPr>
          <p:nvPr/>
        </p:nvSpPr>
        <p:spPr bwMode="auto">
          <a:xfrm>
            <a:off x="5132388" y="4319588"/>
            <a:ext cx="3349625" cy="1520825"/>
          </a:xfrm>
          <a:prstGeom prst="rect">
            <a:avLst/>
          </a:prstGeom>
          <a:gradFill rotWithShape="0">
            <a:gsLst>
              <a:gs pos="0">
                <a:srgbClr val="FFFF00"/>
              </a:gs>
              <a:gs pos="100000">
                <a:srgbClr val="FFFF00">
                  <a:gamma/>
                  <a:tint val="50196"/>
                  <a:invGamma/>
                </a:srgbClr>
              </a:gs>
            </a:gsLst>
            <a:lin ang="2700000" scaled="1"/>
          </a:gradFill>
          <a:ln w="12700">
            <a:solidFill>
              <a:schemeClr val="tx1"/>
            </a:solidFill>
            <a:miter lim="800000"/>
            <a:headEnd/>
            <a:tailEnd/>
          </a:ln>
          <a:effectLst>
            <a:outerShdw dist="107763" dir="2700000" algn="ctr" rotWithShape="0">
              <a:srgbClr val="B2B2B2"/>
            </a:outerShdw>
          </a:effectLst>
        </p:spPr>
        <p:txBody>
          <a:bodyPr wrap="none" anchor="ctr"/>
          <a:lstStyle/>
          <a:p>
            <a:endParaRPr lang="en-US"/>
          </a:p>
        </p:txBody>
      </p:sp>
      <p:sp>
        <p:nvSpPr>
          <p:cNvPr id="19464" name="Rectangle 8"/>
          <p:cNvSpPr>
            <a:spLocks noChangeArrowheads="1"/>
          </p:cNvSpPr>
          <p:nvPr/>
        </p:nvSpPr>
        <p:spPr bwMode="auto">
          <a:xfrm>
            <a:off x="5230813" y="4371975"/>
            <a:ext cx="3152775" cy="1416050"/>
          </a:xfrm>
          <a:prstGeom prst="rect">
            <a:avLst/>
          </a:prstGeom>
          <a:noFill/>
          <a:ln w="9525">
            <a:noFill/>
            <a:miter lim="800000"/>
            <a:headEnd/>
            <a:tailEnd/>
          </a:ln>
          <a:effectLst/>
        </p:spPr>
        <p:txBody>
          <a:bodyPr wrap="none" lIns="92075" tIns="46038" rIns="92075" bIns="46038" anchor="ctr"/>
          <a:lstStyle/>
          <a:p>
            <a:pPr algn="ctr" eaLnBrk="0" hangingPunct="0"/>
            <a:r>
              <a:rPr lang="en-US" sz="2400">
                <a:solidFill>
                  <a:srgbClr val="000000"/>
                </a:solidFill>
                <a:latin typeface="Impact" pitchFamily="34" charset="0"/>
              </a:rPr>
              <a:t>Case Law and</a:t>
            </a:r>
          </a:p>
          <a:p>
            <a:pPr algn="ctr" eaLnBrk="0" hangingPunct="0"/>
            <a:r>
              <a:rPr lang="en-US" sz="2400">
                <a:solidFill>
                  <a:srgbClr val="000000"/>
                </a:solidFill>
                <a:latin typeface="Impact" pitchFamily="34" charset="0"/>
              </a:rPr>
              <a:t>Common Law Doctrines</a:t>
            </a:r>
          </a:p>
        </p:txBody>
      </p:sp>
      <p:sp>
        <p:nvSpPr>
          <p:cNvPr id="19465" name="Rectangle 9"/>
          <p:cNvSpPr>
            <a:spLocks noChangeArrowheads="1"/>
          </p:cNvSpPr>
          <p:nvPr/>
        </p:nvSpPr>
        <p:spPr bwMode="auto">
          <a:xfrm>
            <a:off x="712788" y="4319588"/>
            <a:ext cx="3349625" cy="1520825"/>
          </a:xfrm>
          <a:prstGeom prst="rect">
            <a:avLst/>
          </a:prstGeom>
          <a:gradFill rotWithShape="0">
            <a:gsLst>
              <a:gs pos="0">
                <a:srgbClr val="3366FF"/>
              </a:gs>
              <a:gs pos="100000">
                <a:srgbClr val="3366FF">
                  <a:gamma/>
                  <a:tint val="60000"/>
                  <a:invGamma/>
                </a:srgbClr>
              </a:gs>
            </a:gsLst>
            <a:lin ang="2700000" scaled="1"/>
          </a:gradFill>
          <a:ln w="12700">
            <a:solidFill>
              <a:schemeClr val="tx1"/>
            </a:solidFill>
            <a:miter lim="800000"/>
            <a:headEnd/>
            <a:tailEnd/>
          </a:ln>
          <a:effectLst>
            <a:outerShdw dist="107763" dir="2700000" algn="ctr" rotWithShape="0">
              <a:srgbClr val="B2B2B2"/>
            </a:outerShdw>
          </a:effectLst>
        </p:spPr>
        <p:txBody>
          <a:bodyPr wrap="none" anchor="ctr"/>
          <a:lstStyle/>
          <a:p>
            <a:endParaRPr lang="en-US"/>
          </a:p>
        </p:txBody>
      </p:sp>
      <p:sp>
        <p:nvSpPr>
          <p:cNvPr id="19466" name="Rectangle 10"/>
          <p:cNvSpPr>
            <a:spLocks noChangeArrowheads="1"/>
          </p:cNvSpPr>
          <p:nvPr/>
        </p:nvSpPr>
        <p:spPr bwMode="auto">
          <a:xfrm>
            <a:off x="811213" y="4371975"/>
            <a:ext cx="3152775" cy="1416050"/>
          </a:xfrm>
          <a:prstGeom prst="rect">
            <a:avLst/>
          </a:prstGeom>
          <a:noFill/>
          <a:ln w="9525">
            <a:noFill/>
            <a:miter lim="800000"/>
            <a:headEnd/>
            <a:tailEnd/>
          </a:ln>
          <a:effectLst/>
        </p:spPr>
        <p:txBody>
          <a:bodyPr wrap="none" lIns="92075" tIns="46038" rIns="92075" bIns="46038" anchor="ctr"/>
          <a:lstStyle/>
          <a:p>
            <a:pPr algn="ctr" eaLnBrk="0" hangingPunct="0"/>
            <a:r>
              <a:rPr lang="en-US" sz="2400">
                <a:solidFill>
                  <a:srgbClr val="000000"/>
                </a:solidFill>
                <a:latin typeface="Impact" pitchFamily="34" charset="0"/>
              </a:rPr>
              <a:t>Administrative Law</a:t>
            </a:r>
          </a:p>
        </p:txBody>
      </p:sp>
      <p:graphicFrame>
        <p:nvGraphicFramePr>
          <p:cNvPr id="19467" name="Object 11"/>
          <p:cNvGraphicFramePr>
            <a:graphicFrameLocks noGrp="1" noChangeAspect="1"/>
          </p:cNvGraphicFramePr>
          <p:nvPr>
            <p:ph idx="1"/>
          </p:nvPr>
        </p:nvGraphicFramePr>
        <p:xfrm>
          <a:off x="1525588" y="1830388"/>
          <a:ext cx="6091237" cy="4064000"/>
        </p:xfrm>
        <a:graphic>
          <a:graphicData uri="http://schemas.openxmlformats.org/presentationml/2006/ole">
            <mc:AlternateContent xmlns:mc="http://schemas.openxmlformats.org/markup-compatibility/2006">
              <mc:Choice xmlns:v="urn:schemas-microsoft-com:vml" Requires="v">
                <p:oleObj spid="_x0000_s1055" name="Chart" r:id="rId4" imgW="6096000" imgH="4067251" progId="MSGraph.Chart.8">
                  <p:embed followColorScheme="full"/>
                </p:oleObj>
              </mc:Choice>
              <mc:Fallback>
                <p:oleObj name="Chart" r:id="rId4" imgW="6096000" imgH="4067251"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588" y="1830388"/>
                        <a:ext cx="6091237" cy="406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469" name="Rectangle 13"/>
          <p:cNvSpPr>
            <a:spLocks noGrp="1" noChangeArrowheads="1"/>
          </p:cNvSpPr>
          <p:nvPr>
            <p:ph type="title"/>
          </p:nvPr>
        </p:nvSpPr>
        <p:spPr/>
        <p:txBody>
          <a:bodyPr/>
          <a:lstStyle/>
          <a:p>
            <a:r>
              <a:rPr lang="en-US"/>
              <a:t>Sources of American Law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barn(outVertical)">
                                      <p:cBhvr>
                                        <p:cTn id="7" dur="500"/>
                                        <p:tgtEl>
                                          <p:spTgt spid="19459"/>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9460"/>
                                        </p:tgtEl>
                                        <p:attrNameLst>
                                          <p:attrName>style.visibility</p:attrName>
                                        </p:attrNameLst>
                                      </p:cBhvr>
                                      <p:to>
                                        <p:strVal val="visible"/>
                                      </p:to>
                                    </p:set>
                                    <p:animEffect transition="in" filter="barn(outVertical)">
                                      <p:cBhvr>
                                        <p:cTn id="11" dur="500"/>
                                        <p:tgtEl>
                                          <p:spTgt spid="19460"/>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grpId="0" nodeType="clickEffect">
                                  <p:stCondLst>
                                    <p:cond delay="0"/>
                                  </p:stCondLst>
                                  <p:childTnLst>
                                    <p:set>
                                      <p:cBhvr>
                                        <p:cTn id="15" dur="1" fill="hold">
                                          <p:stCondLst>
                                            <p:cond delay="0"/>
                                          </p:stCondLst>
                                        </p:cTn>
                                        <p:tgtEl>
                                          <p:spTgt spid="19461"/>
                                        </p:tgtEl>
                                        <p:attrNameLst>
                                          <p:attrName>style.visibility</p:attrName>
                                        </p:attrNameLst>
                                      </p:cBhvr>
                                      <p:to>
                                        <p:strVal val="visible"/>
                                      </p:to>
                                    </p:set>
                                    <p:animEffect transition="in" filter="barn(outVertical)">
                                      <p:cBhvr>
                                        <p:cTn id="16" dur="500"/>
                                        <p:tgtEl>
                                          <p:spTgt spid="19461"/>
                                        </p:tgtEl>
                                      </p:cBhvr>
                                    </p:animEffect>
                                  </p:childTnLst>
                                </p:cTn>
                              </p:par>
                            </p:childTnLst>
                          </p:cTn>
                        </p:par>
                        <p:par>
                          <p:cTn id="17" fill="hold">
                            <p:stCondLst>
                              <p:cond delay="500"/>
                            </p:stCondLst>
                            <p:childTnLst>
                              <p:par>
                                <p:cTn id="18" presetID="16" presetClass="entr" presetSubtype="37" fill="hold" grpId="0" nodeType="afterEffect">
                                  <p:stCondLst>
                                    <p:cond delay="0"/>
                                  </p:stCondLst>
                                  <p:childTnLst>
                                    <p:set>
                                      <p:cBhvr>
                                        <p:cTn id="19" dur="1" fill="hold">
                                          <p:stCondLst>
                                            <p:cond delay="0"/>
                                          </p:stCondLst>
                                        </p:cTn>
                                        <p:tgtEl>
                                          <p:spTgt spid="19462"/>
                                        </p:tgtEl>
                                        <p:attrNameLst>
                                          <p:attrName>style.visibility</p:attrName>
                                        </p:attrNameLst>
                                      </p:cBhvr>
                                      <p:to>
                                        <p:strVal val="visible"/>
                                      </p:to>
                                    </p:set>
                                    <p:animEffect transition="in" filter="barn(outVertical)">
                                      <p:cBhvr>
                                        <p:cTn id="20" dur="500"/>
                                        <p:tgtEl>
                                          <p:spTgt spid="19462"/>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grpId="0" nodeType="clickEffect">
                                  <p:stCondLst>
                                    <p:cond delay="0"/>
                                  </p:stCondLst>
                                  <p:childTnLst>
                                    <p:set>
                                      <p:cBhvr>
                                        <p:cTn id="24" dur="1" fill="hold">
                                          <p:stCondLst>
                                            <p:cond delay="0"/>
                                          </p:stCondLst>
                                        </p:cTn>
                                        <p:tgtEl>
                                          <p:spTgt spid="19463"/>
                                        </p:tgtEl>
                                        <p:attrNameLst>
                                          <p:attrName>style.visibility</p:attrName>
                                        </p:attrNameLst>
                                      </p:cBhvr>
                                      <p:to>
                                        <p:strVal val="visible"/>
                                      </p:to>
                                    </p:set>
                                    <p:animEffect transition="in" filter="barn(outVertical)">
                                      <p:cBhvr>
                                        <p:cTn id="25" dur="500"/>
                                        <p:tgtEl>
                                          <p:spTgt spid="19463"/>
                                        </p:tgtEl>
                                      </p:cBhvr>
                                    </p:animEffect>
                                  </p:childTnLst>
                                </p:cTn>
                              </p:par>
                            </p:childTnLst>
                          </p:cTn>
                        </p:par>
                        <p:par>
                          <p:cTn id="26" fill="hold">
                            <p:stCondLst>
                              <p:cond delay="500"/>
                            </p:stCondLst>
                            <p:childTnLst>
                              <p:par>
                                <p:cTn id="27" presetID="16" presetClass="entr" presetSubtype="37" fill="hold" grpId="0" nodeType="afterEffect">
                                  <p:stCondLst>
                                    <p:cond delay="0"/>
                                  </p:stCondLst>
                                  <p:childTnLst>
                                    <p:set>
                                      <p:cBhvr>
                                        <p:cTn id="28" dur="1" fill="hold">
                                          <p:stCondLst>
                                            <p:cond delay="0"/>
                                          </p:stCondLst>
                                        </p:cTn>
                                        <p:tgtEl>
                                          <p:spTgt spid="19464"/>
                                        </p:tgtEl>
                                        <p:attrNameLst>
                                          <p:attrName>style.visibility</p:attrName>
                                        </p:attrNameLst>
                                      </p:cBhvr>
                                      <p:to>
                                        <p:strVal val="visible"/>
                                      </p:to>
                                    </p:set>
                                    <p:animEffect transition="in" filter="barn(outVertical)">
                                      <p:cBhvr>
                                        <p:cTn id="29" dur="500"/>
                                        <p:tgtEl>
                                          <p:spTgt spid="19464"/>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37" fill="hold" grpId="0" nodeType="clickEffect">
                                  <p:stCondLst>
                                    <p:cond delay="0"/>
                                  </p:stCondLst>
                                  <p:childTnLst>
                                    <p:set>
                                      <p:cBhvr>
                                        <p:cTn id="33" dur="1" fill="hold">
                                          <p:stCondLst>
                                            <p:cond delay="0"/>
                                          </p:stCondLst>
                                        </p:cTn>
                                        <p:tgtEl>
                                          <p:spTgt spid="19465"/>
                                        </p:tgtEl>
                                        <p:attrNameLst>
                                          <p:attrName>style.visibility</p:attrName>
                                        </p:attrNameLst>
                                      </p:cBhvr>
                                      <p:to>
                                        <p:strVal val="visible"/>
                                      </p:to>
                                    </p:set>
                                    <p:animEffect transition="in" filter="barn(outVertical)">
                                      <p:cBhvr>
                                        <p:cTn id="34" dur="500"/>
                                        <p:tgtEl>
                                          <p:spTgt spid="19465"/>
                                        </p:tgtEl>
                                      </p:cBhvr>
                                    </p:animEffect>
                                  </p:childTnLst>
                                </p:cTn>
                              </p:par>
                            </p:childTnLst>
                          </p:cTn>
                        </p:par>
                        <p:par>
                          <p:cTn id="35" fill="hold">
                            <p:stCondLst>
                              <p:cond delay="500"/>
                            </p:stCondLst>
                            <p:childTnLst>
                              <p:par>
                                <p:cTn id="36" presetID="16" presetClass="entr" presetSubtype="37" fill="hold" grpId="0" nodeType="afterEffect">
                                  <p:stCondLst>
                                    <p:cond delay="0"/>
                                  </p:stCondLst>
                                  <p:childTnLst>
                                    <p:set>
                                      <p:cBhvr>
                                        <p:cTn id="37" dur="1" fill="hold">
                                          <p:stCondLst>
                                            <p:cond delay="0"/>
                                          </p:stCondLst>
                                        </p:cTn>
                                        <p:tgtEl>
                                          <p:spTgt spid="19466"/>
                                        </p:tgtEl>
                                        <p:attrNameLst>
                                          <p:attrName>style.visibility</p:attrName>
                                        </p:attrNameLst>
                                      </p:cBhvr>
                                      <p:to>
                                        <p:strVal val="visible"/>
                                      </p:to>
                                    </p:set>
                                    <p:animEffect transition="in" filter="barn(outVertical)">
                                      <p:cBhvr>
                                        <p:cTn id="38" dur="500"/>
                                        <p:tgtEl>
                                          <p:spTgt spid="19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nimBg="1"/>
      <p:bldP spid="19460" grpId="0" autoUpdateAnimBg="0"/>
      <p:bldP spid="19461" grpId="0" animBg="1"/>
      <p:bldP spid="19462" grpId="0" autoUpdateAnimBg="0"/>
      <p:bldP spid="19463" grpId="0" animBg="1"/>
      <p:bldP spid="19464" grpId="0" autoUpdateAnimBg="0"/>
      <p:bldP spid="19465" grpId="0" animBg="1"/>
      <p:bldP spid="19466"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CEAAkGBxQTEhQUExQWFhUXGBwbGRcYGR0bGhwaIBcYGB4cGyAfHCogGx4lHh0XITEhJiktLi4uFyA1ODMsNygtLisBCgoKDg0OGxAQGywkHyUsLCwsLCwsNDQsLCwsLCwsLCwsLCwsLCwsLCwsLCwsLCwsLCwsLCwsLCwsLCwsLCwsLP/AABEIALcBFAMBIgACEQEDEQH/xAAbAAACAwEBAQAAAAAAAAAAAAAEBQACAwEGB//EAEEQAAIBAwMCBAQCCQIFAwUBAAECEQADIQQSMUFRBSJhcQYTgZEyoRQjQlJiscHR8DNyFUOCkuFTovEHFiRj8jT/xAAZAQADAQEBAAAAAAAAAAAAAAAAAQIDBAX/xAArEQACAgEEAQMDAwUAAAAAAAAAAQIRIQMSMUFRImHwE1JxweHxBBSBkbH/2gAMAwEAAhEDEQA/APQBgABXYkcVijyKyfVRwa8mzvoK+XXA2IrO3dJqF+gosC9pBNWesUkT71djU2Mqbo4rgtbjmswmaL6UIDPbxirajtVVeaj3KYgLZJrWK0VusVVOamh2S6YFDonIoy8oxFVCTmqoQKdKJk/au3VjiiWIoZznvUjNLS5rO+vTiibYjPehdU57fWmBja/F7Va5aBOa5YHpmtWTzQaALKvQVa40CujFY3mGTTQgJvxZqW1zXLbySaMspkelIZcWAFmhzFEX7lKda7lglogOwJ3ESFURJjqZIA9/SKayJhrDH5ViTFI/DtdfTUHT6gh5UtbuARIHIP8AnSnYWnJUJOybprhMVtbxk9arcM0kMxIkSayUiiPl9K0OnmgAYnGKoqEmaMuWwAa5ZFICjN6VKvc54rtWSO7SYrP5AzWqjFd+ZBxQM4tsCpagTUa5FVXuetAzgSTWrDpVkXNZtSoLODisnUtAFaJcFa2milQGS6aPeulJrt16pNMCrLzWUxxzWoE/eugAHNJodmIJJANb0kb4lsrdVHFxA5hXZIRumD/WmzWzPNNprkSaZ2eaHtpmiFSKrszNSxl8BZYgepMChbtxWAIYEDsQaGW0l97vzFVzbfYFYAhRtU4HczM+vpXnvHfhgqTe0X6q4udqmFf0jifyq1FPDZLb5H3iPiSaey91+FGB1Y9FHvWnhuoW7bS4HDyBJHE9cdPalHwz4kmtR/mqN6Lta0eAOGaDzJx6RHuH4d4WdJrgllj8i6jMUPCssD+oqnBJNPlCUs30eyumBNLLikmjbjyds5iY9KD1uqSyjO7bVXr/AJz7VlTZZazp6ILhQCe4A9yYFCeDeL2dQJtOGjkcEe4OaXeJ/EduzqAt1Lny1EC4FOwucH3gYx3NUtNt1QnJD3U2xiYHH5mB9zSXxS78jVWGb/TuK1qeivIZZ98iu+NeOJavWt6n5AJBfoLseWfQAnPc+lFeL6JNXYa2TKuJDDoeQR9apRrnslu+DG5pVe+tz/0lZJ7sxWf+3bHux7VNXfCCTJPAAySew9aXfCPiDMjae7i9YO1vVeh/z071bUODrwpJMWCwHQEuFkesA/ehxd0+gTwd8B8bF9nRlZLico3bvTpR1pJ4ZoydVeviNpRUHqw5PsMD3B7U+VZgVM6TwON1k7bQk5rbbirolA6/xHa620Xc5yRMbV/eP9B1pIZLqzVFuAEqGBYDicgd4oTWeKqAFTNx22oMZI5b2HHqcVzR2gFdlId5IOcbhnbPXJy38ogNQdWLcH7ZrlecXXOc/q/d7pXd6qBjbyB3iczNStNjJ3HvwuataUTXAvNWVIE0IbM7iZrZoA3NgDP0rL1Ned+IfiWzbupZulghyzbTtnEKT+Zj0oSt4Buj0Fq9KhoI3ZE8x0+4oPV6hmYW0ieWP7q/3PA+p6Vm+vHyxcT9Zu/0wCPMSMQe3r0ilXw78RIX+TfVrWpY5DcM38J7Rgf1pbW7oLSH15RbUsx4/wA+9E2wIH+HivO/ECaq6Bd0zKAhlVYT8yBzk4Hb7zxXfhf4g/SUIZdt1MOv5SPSZEdKWzFj3ZoK1N+84nT/ACwOAbm47vYLED169qE0/jrKdmpQWW6PM2m/2t0Po0GmbMFH7qgewAFYaPV27y7kZXQ9Rmla8BRH16yfOp2gsYMwB1xU8bv7dM7kGAAW7hZG6fpNA/EGjuHS3FsBVMEt0wMwABknii/DLo1WiBdg/wA1CrlRtzkERJgjj6U1HG73BvNGPxfpVuaK6MEhSyH+Ifhj34+tMrAYBQTkKJ+0fzmvG+BeIOjfoep8z2f9Mf8AqgEbB7Dn/wDk0Z4y2s0bHUq63rbZuWysbREYPO0d+nJHNXsb9JO7s9jbQxmhNH4lZus627isVJDAGSMxx2mc0q1Pjq3bema236u++1u8bWJX0MrtP1pPf0i2fErFy0u0XEcMqiBiM+nI+1Sorhj3M9Ff8F/XG9ZuNbZgA4gMrRwSDwR3FFafT7FiSckknkkkkmtdM55PWrssmocrRVHhPjKwdJqLOttCFZtt4DrP9wPuopvqduntXdSge5ILjc0wD5oWfwpOcf2oz4m0HztLeSMlSV/3ASv5ilXhWla/4Wq9WslR9AQP5Ctb3RTf4ZnVNgnxFoLlkprLdxyysouiSQykhcD6xHamervhtVZtkYa27KGH7QKDI77S33NY/C2r/S7Ntn/5UB0/euLEEjoBggHr7Vj8b2ntizq7Yk2bnmH8DYP04H1oq2ovnP7Dula4MfiTwI6YjW6UbXTNxB+Fl6mB+f35FM/GBa1fh0oMOo2KORcBwvvuBB+tOvB9cmpsLcBVgywQOndT6jikXwx4f8jTsXb9UjXGteiFj5j6kceh9aak6zyiWs44YP8ACd63qtCLdxZ2zbcHuM7u8mZnvNL/AAVX0WsGl3FrF4E2yf2SASR/f3B70r0vjJ0WrvAWbht3juVCNrcnzAZx+LHpXrdLeGo2ag2biC3OwOIZnYbAAO3Ik956VUk1fhiTT/KBfiDR/K1Wn1Nv9thauAdQ2FP0P8hS/wCM0uWmt6q3ygKPHVT/AJ9Jr0vjfh1y8ihbvyiPNKifMOOenP5Up8B0t8lhqLouojEIdoEmIJPeMr96hT4kynHoafDmvs3ra/KZcDK8MvoRzRlt9zFpi2sj0JH4j7CI+9IPE/hXTM67Fa27GfIxA2j8RjgdsdSK9KttVXbHlAiB2jiomo9FK+xVqPFXfaLRC7zCAiSQRIJ/dx5ogwozkgVLujdUCD8b/wCrdnzHGT7ngdB9KW6fXKH3EBGPlVY8ttC0YjDMeIHWeggTVfEQN4gbvl2/3QP1jcBRPTP1+03tfCRNma+BGZBVGKx5R+A8Lt77ROe5J7Q00mgVE2cyu3tjqB27zMmhLfi7Ok2rLknuDxMTIx684HvXRduXbZRWUNw7nAGYgRwT0iYBHcUvV2PHRZvAtM8FratAABOTA4zNSs7vhN0bQl9QAoGUJyO0MIHpUot/d/0KXg9rVgax3VbfjNSmU0S88jt/Shb+jttZNkiVIIM556++ZmtQQajxRbCjyH/0+wl61cJL2LjIoPRZyR7sD9AKK+PtLv0puqJeywce0w30gz9KXXJ03iiscW9Ukem8H/wP++vXm0HVkbhgQR6ERWkpVJSISxRnodeLtpHXIdVI+omvM/ER/RNZY1SiFuNsujpJ6/UZ/wCir/A11kS7p2Pm07lR6qSSD95ov40tfM0d0RJwV/3bgBH3pL0zrr9GN5jYw117fftWmgoyO7L+9tKgA/w+aY6x2pV4JoPk66+tsEW3RWgfhUy2P/HrWPxbqWstpdSOLZKP/tdQJI5MEfyr1Phgt7Fa2wYN5t+DunrNHEccB2FGyI968V4Mp0WvfSk/qb3ntTwDzH8x/wBK969fculnCKeIZz2HQe7EfYH0rz/xzYXZZvMwQ2b1shj+6XUMPXoY/hpQ8PsJefBj8beGkoNVaxe0/mBHVBkg/wA/v3pnp/EBfsq4HldQY9CMj+lV/wCN2LqH5TrdkxtQy3WZHMRNee8H8cFj5emuae/bbCpKghj2EH+U0NScargLSYj/AEe5bt6q1bmdLeS8nopkx9s17v4fuLftrqJBLgYGdkfsfQzPc/St/B/Ddl3U3XAJufLU9vKpkDuBIHuDXn9Z4Ff0lz5uhdQrsAbD8E+nf8iAOYFXKpY7JVxyer1DnCLhjyf3V6n36D19qIDjrilly1cI2B1W4QDduRO2cAID15ieB3JpLf8Aga3c8x1Woachi6tP/trKMV2zRt9Hp9awCOf4TgZkxx9aF8G0XyNPatHlEAPv1/Oa8p/9p37RHydfcSTADSZ6x+KPyo9PCbq//wCnxByBEhStufc81Tiqwybd5QF4r4JftX21OhYSx/WWsQSOecH2x6Uz8Fe9q1Lam0qBWK/L5DGILEdhkR3nsK3PidlUCWricYgztU/tes9O5Iqmi8dQMtu3uKqIJMbmzE4PEz/ESDjBNFtrK/yFJMB0vwmLGo/U3nW0c3bXSMws+ufWAc08OqS8hCzsOARjjqvoD19KT+Iah7pa3aUss/re5ZuAWBiAB5gP4RPNb2dJfypdV/ZEYCrGSoA56CeJn0pNt5bGklhCX43cIdPfQ7rllpMc7JyTGB5hH/Ua9Tp/ELbBbrNCEfq554y/t+yD/ekD/DttSLbXP9UgMoByBJI5mJ49pMwab+KWbIdZQOxAVU5HlyDHACzM1TcaSRKTtsx1nxDbIYKtw4OQIxEk5PTH3Hes9NrLmBasHau0Sx2jiTGMgCM9SaNs3xbVzcZZQbmjoDJ4j0gd4pJe8Ta4/wCsSLRwqSNzGJAI43HPXG0wCc1KSfRTdDE2dVcz5bJIUFgQzHBnkGNsmAOvXtd9C3y3W5fbzH8WBAkYz3ED64rP/i9+QP0bygdD2x1AHMe4DR0kS/4dqbxBdrYiIEsV4BB28EhsTIwD1NH+kAHrvDLRuBFMLG52Nw8HG0CcTt6DjHFMrF+yMoojcAW2wD0kExPUfQ0Pa+H23EtebzZO0Bcnk9fUex6QKd6T4fsDkMx67mJnPbjoB7CKq4vFk01kmm1lpgSrggc9uCf5CaQJfa45KWJVfMiHCychzAyTiBiAZ9nfinhPzbigBUtEzc24a4RACnH4YAnPSmLPBiBilhDyxPeTUgwqI/c7gonsBkkDvUpvuqUrXgMjDZihrgPFF37lCgZqGaFLa5rUpGK1t1VkJpoTPJf/AFB0hfTfMX8dlg6nsBg/3+lOvBtcL1lboIgrJzwYyD7Zo/V+GretsjztYQwBgkdRPrXm7HwhZt6lTZLgL5riFpUgg7VPUycx2HrWipxpkZTtCXxTxD9E8Q+e0hLqj5iqOBEKDJjdAVu+a9NpdZZ1qhbLblDBrhIIjaQwUyOSY+gNPbtrd5SAQeQRzQ9qzbsQqKqb2wqjryTj2yaHJNcZQJMmt8LS6jI43Kwgj/OK8Z/wXW6Egaa6ty0zAC3cmcnt+cgjgmK9vc1arG5gCTAyMz270l8Q8UtoTda4rebYig8fvHgye54AHvMwbWEOSTHGgtbFyZY5Y9z19h0A6ACl3xFqCFVE04v3GkhGgKAIBYk8cgRyZoC1401wlYEN5VADHJBMlhG2VzxjA5MAvxJrjfKVbZlvxkAEhQVxkgebOPQTiaqmnkXJ4fTeKXdJedxobQZoUi20x1gBSYJ5+g7V6jSvq9VtZ7K6e3GCzEvn9pQIIMGBMRJ5oxfB7m0bCLTbuAZCpyRMeZick/2qmt8KYAtevsZAG1BEmcqBJmTAGBH3mpST/JKTQyS7Z0yR8wlV53MXMmT6meT9zQreLWQxuM+4x5RBEYBIz1JIE+wxBpDa8OtPe2qCq2zDgEk7oHlCjELAEx/59BcsWLInbbWMyYnkmZOeZNZul5LViDUau6924bSsbclwpVpDiFmYhhIMDpz+7Wuh8Qey9z5okIAzuTLZAJA80LyqxAIA6zNM9P4shVtzbP3TkmMAEiMEn9nmPrGPhmptW4trvcszDftIDECSRJzBME9yZzNVudcCr3Nn0JvXEvM7pE7UGIB4n+Lqfp2mur8P2eYJJUgmeZmWJGd39h2rlzVXmci1ZJVd2WG2SMYmME9c4FcbTau5uVrltB3QGeB64zu69vaot+aKpG1jw+wxICIdpCmRIBGQM4kTz60P4tq7ajYmGIPmRRgSZzI7EYM8noa2u+A5H6xlCiECgAqP2smZ3GZPOYmrWPALCH8M4iCTHTpMdBStJ5YZFb+KpaS2tsED9ogCehCmYAZsc8D6VXw6/cd/mqjXHyeSqC3GFSR5i2M/eIivSWraLIRFWTJgAZ7+9bJNG+PSDaxJoNHf3XrjqnzCQqseFWBhc5UEsehJB74GtfDEMXN5izfjPfMkZ4H4cR07GK9Oy5rB9QoOWAxMenf2pb3eB7ULdL4UqoyEFw+XZsljEST7AVrb0qoAqCAP59+5PrWuq8bs2ztZgGPrwPXrntzmgl8X3kFbN0nHQAQeMsQKKk0GA9rJrqgRigNbqtT+zbRQYABO4zOS0YAAzzWH6DcYFXvsRn8ICmCe+eMjtmjbXLCxhvUENIjvOKve8Qt24LOoJ4EiT6Ad6CteCWht3bn2wV3MSARxAmPyplZs20HlRV9gB701SYnYuXxhzccCxcKLwwxu9t0CPWa2tahm8zJs7AkE/lgfc1vc1SCZYcwc8GJj3jNAWPFbLuqhwWMQM/2xTeeEJYD1JOalddIMVypGMLxxWEVrerEJmoLNFbmu3dUqKWYgKOSa6uOlYauwtwQ6yAQYPEjI/OqToQvf4osruUMzETysT5oheJHr/Cc1zT+MFyxs2GYsQdzSFJOJmONon0wPSmdq2iiWCqO5AHf+5+9D6zxVFhVIZ2wgnGeCTwB19elaKukQV0dzVMjsyor/ALCngH1IyR1/yTgvgzklr18v3AEYxie0yYAz9qo3xJb3bAGdowVGGOAdv1I+88UUvznFwkfKEEIDkkxhj2zOM96eUGBZq9Fp7e5tqqE/FcdjM7ZgAEE4JPQSevTvgDIwLLbARVUK5UbjMkhTkkcD3NZ2/A3cQxVZkmPMWY8biQPIMeXrGTzO7fCytl7l0zH7UDd1YDpIx7U3JVTYqYXb8fswYkKDt3GBJ6QJ3egx+VLtf8TLE2YYgEmZlRkSyxkdsiSO2aaabwi0nCA5Jk5MkZ5+tcu+HBiiDatkDzIogtxCyOF5kdalOFjqRjY8Za5aLqhZ4UhQIwxC743Hyg7s9QpjGaCbTX2PzWUIQ0b7rAEJ+0yxIBPA4Cg4ySa9MAuYAE84jjA+wrDxJ7ewF2IAIIgbiSPSDPXEUKWcBXkBfSpCIryjSWCCTcJ6yDwArY7fSs7Oh0e4bgd4BB3SpwdxY8dY49OgpLcFo6kvp7wVgu5bckAOSdxNvmGAAbAjdPrXX0zENduIg8ytLk3DkFWt8DBlmjuwEVol7ktjfX2bFu5ZW3bt7i4klZIEGPNPlJG6CeYjqKJu+KobJuICQoYxG0nbzE/efavMqFJW1892nasDgFYNskiYZV2liDnyimGktfLVls2L10NOHlUVW5A3xIMliB1PtUyiNM9PbYRXAKW2BqT/AMu0g/3HGIAgD0HXrQ+u8MvkBvmkuB5VSEUE4JJMn+sY61jtyXY4vXQqksQAMknEClGu+IbNuJJYsJCqJPEgMP2SfWsLPw2pdWvO12FyGJhmMSSJiMCFAgetMtJ4elsNsA8zFicSSf8AI+lN7V7hkEfx472S3prr7YG4ABSSJwTGOk/yrmnuay4uVtWjmSSWYYwRGJ4pldULlmAA6kwKX6rx60q+Q/NyB+r80EmAMdecelOLvhCf5B9P4dfUDfqnMKRAUd/xSZJaibPgtvdLl3Jgnc5MkcYEDHah9T4jcKM1uy88AvC5OOJnnGY6Vy473LhH6RaUEEKq5aR+InIng9MU/VeQwNreltqCVVVj90Ae9Y6nU27QBd1UHiTE+3el+n+HVUMDduMrEnaG2iSIM7YnH2ohPD7FvezgNLA/rPNtgbQo3TA/uamo3yFujK74zbMQxJgHaoLMJyJCzBrIeIXGnZYeZiXhAfaTMc9OlH3tZZWZdFxMSBjHT7Uvv+MbWIFq4wkKDEAk9pIxT2+EFk06ayPM1lfMSYBby9F4ER3zR36CzDz3XPdVhR/Ld+dd+febaq2dpY8s07RGSYETwInM1ifDb0FX1Dcgyg2mB0kk/UxmqoRZfB7G0DYGAJPmJbJwT5jXH12msllD21KwCAQMngYrP/hFrduc3HYjl3J/IQo+1a29LamQiA8TAn780rQBiviuV2alSMNuCRWdoczRBGKGuPFQizdCDXbiyCAYYggGJg9DHWD0rHTNPJrYirQhSngdrzC5Nwk7pOBO2Jx19TJq2l8Bs2yGt2wCBgkljkAGJJjgUTe1KLyTE8gE5iYMClo+JrfsCSF64HU9s9OcjFXcmRhDfTKE4AAHauPdk80tt+MfMDbbVyQRG5YmevPAqniJuFCqFEJMFnaJESdsSeOv/wA1NO6KtVY3VgKo+oA5YV5y7p7rC1bt3QYMsyjcoj1mMCIWORNH/wD22rx81rl3/c0D7LAocUuwTDbniVvbu3L9xnoI70v0fxArE7lYCYXaGctkg4C46fejhoLFkEhEQYBJA74knnNaL4haII3qIMGcZiTE80KgYLf195iny7JIIJO8hY6AHMieZgx2rA6i+zqCiK+TILMFWQCSYUGYwOZ9KIueNWFB2sbhB/DbBcz2xUXxO4zCNNdCE/ibauO5BMinT8CwUfwhroIvX3YEZVAEX2xLfn1omx4HYAH6sOB++S/1yTQGt199dzfqUQCPM5Zgx4kBecjE9aF0/iQLH/8AMB3AABEmOfcAnuRTVidHpbdtQIUBQOABAofVeIonlLCQOOTJ6R1J7V55POwhb2oVjAuM0IFkTgFZ4mY/pN7+nNtlfZY06JJlmmJgExtA3RiSTRWQsO0nj4Ysvyb2ODskMPfgZnrW4195iYsEL0LuoxE5Ak80qbxDeo//ACSw6fo9uSfyf+nNcayxUxZ1Fxv/ANlwhTIkmNwwMCikFs0t+JlwS2qs2xJHlG49cAt/PaeKzvureXfqLjHyp+JFZgsz5QoK9SfUxWgulLhFtdPat2wNxjq0GMAZMnAPXPIrlk/NdS2oYvLACxlADwCYImBOTz7U6SAx0+guH/kWkcCEa8wcrAGeTMmT9qmpLpam5qrbGAFCLmfN5gQZBI6xGDimT+CWy4ZmdsRDMWBHrPTjHp61vZ+TbMAW0KjcBAEDifTkifWlvQbRdotFaNtUddRfIE8MiTP7I8oI9TIMTW/6LcC7bFq1YHcwW6z+EYx1k8+mSL3xFZEwTcIExbBf6DbWVzxNtsi0wzguVUcwJzIPpH9qbbFSLm1dIg3tpn/loBiOPNu+9DP4UjA7y7iQTuYkGMgRwPoKyGpuBW+bdtISCfLnb/tmJgdwcn6UDdsK1tYF+8ZDgGUkkHJIAHfqeR6VKT8jsf6dLdoQqogjoAuImsb3itroTcI/9NS8fUCBS90KKD+jWwceZzJHqxzgCf2unrQ1vxIneRqdw3wotopPeAcgQOcGB601EGxqvirvuFq0dykAlyAoPUYkyB09qx1GpuB91y/aVOAoyeffJ9YoMahD5duovGQsN5AWOYI8omMnHHMVuti55tqWrBAEuFmWOSMgSAIEzk06oRkl1HYB7t+6CQFCqUBMZyoWRHWelctaQ2zut2LSdi7jcoiWk+Yk/wDzWf6sMHfUvuVdvlMdSSeCfz6VLFm0WYpprlyTO9zO4/veduOxjNVihdmiePCAfn2c9lc/yNSr6a+xB2WLW1TH4hyOf2alTjwM9WjjNK9f4erSwZlJ7MQJ7xRqTMVLzD7VjGbi7Rq4p4PNjXtaOw3oMcOv9eCPWt/+NXV/ZVh3BMVv4v4al5driV9yD9CM14Xx34bvIf1JLJ2na316Gu2GrpzxJJM55QkuGej1XjgP47dwiSQgYbCTzuMbs5+/FK1143IVdLRDHm2VESY3EEYjpMn7z5u/dvJA2up9iRVB4w+AYPoRW609JrBk5TR9L0epR4B1ZYx+FNqmOpwJ9s9qrc0+n+SbyWS7vlfmAuZ5k7iQMDk+ntXhLfiFuZZMeh/yKMveJr5VF64oIyuSI5qH/Tfayvq+Uev8ItXraOzKiMYVZYbRLGIVB9f7UK/it+wTbN3fjzOBu85H4QS3b06epoBL1tRuZlusSWG+ZkgDgntAre14q3lKqqjcJW2uYkeWZ9Oah6MvBS1F5D73iCs5LNduGAUG0qoIiWkqBMnnoBzmtNN4c25mXS2wDmbzAnv03QJzXNXo/nZuM8xGFC9SR6nmOf5mtLVhSM2Llx4zveVn13Nt7cCspRaXBakn2aazxP5bIhvWkMSwVd0CTAUzk8DgcE+lW1FhboDTqLrYKwu1QQJmCFU89cUTprN0SUFi2MRgGBGeAJM9d396Dv6tZLNqnYjcNlpRnpgDceYAOP61C9iir6Bhazp7KtMlrrDBOM4bc0GM/wDiqprAiH9dYQdkQnAEGOJJM5iK5dS3uI+Vdu+UAhzCiYJJLkAk7h9gOtbLZuK0CzprK8iTLYGTgYjv/ehsBfob9m4FIbUNCkDaCoAB242jG7GAePairnhpuABNPxHmvMDE5O2Sxn3/ADo66NjILmoAZuiIIAjH4pjr0z9Kqqzek/PuWwp5DKrEgZYEKoAzEAzyc0ssCMPKpbUW7Sq+dogGAPKC0TBknGfyrNrdlyTvv3pH7IIQgGYkKBHpOa7avOVDWbVqxbEQLiwTIPbv5MD78wLedTeVjqXZtxULaUbRIk9DwuJ/rVUKy66W5LFNJaUEgg3GBMnkmJgxA+la+K6kqQHv27SiDtAkk8Dk95xFZXM/gt6m6Y4csimY53ED6AV25pnKk2hZsL1f8TQCQeAAPeTEVIwa5cUo2x790qYhDtySTJI2j154iotlgoizbS4do3XWBJgZP7RniJJ5mqi3aKrY+czQSSlqM8fjJJPPdszQVvRtdvjdYZ7SBoa55i3r5yNuQOlOgDdZrzEPftr2S0stMEwMknvhawu2gQjfJvXYiS7EAACJK7gSTnEUUmhuqzMGsW0AlRAO3EEmIz6zWF+9KmNRcu5BPyl4UngbQTJ4ycCTSXsDM7KD5igLZteYkADcwAGZIG0HrkmPzqzhAWDa12JO4ohBM9htBYLjgdqIveG2g8ppCxBMF2CqSZxkkxPSK0vNcT5YuXbNiQfIomSByDgADsR29qpfPmRMX6LTPuX9ReuFSTuuNCZwIDGSACYBHrTHUXnVTm1Z2jcwguQJgcRz+eaDGnQzc+ZqLpJEEBirFeJCgeUHoYnNb27BtopS0GGS5unzMT1A8x/wDFDBGF7UqqQLr3S7ZSwAg8wzwCy9yZnNX/R0JAXSu3Wbp8oz2Yk/+3pRqaa+0sHFoFRtthZj6nAJ9jVk8KLbWvXGuMsjDFFg9wsAmiwoXjVQ/wAp2soDulQsqBHUkqBGOhqjG0WaLty8THlQYgHH4ViBnE96PtLp1Jj5YKYJMYn1NaafW2FaEO5mOdoZ88CSAY/kKV+EFGFhdohNM5BMyWSfruea5TsGalKxhNxD0oUoaMtHmukVzmoL8vvQl6zIpmw6VnAqxCC/4cDSDWeH2nwBvP8AAu78wI6V7u7ZoXVMloBSwUtMTgep9PfvFXHDJZ85v+DgNAtlQcCTBJ9s/wAprG98PNhnuKhHWcfnFezu6ew/LM5BmbamO3KiPzqXNCAy7NOqg4DPtBJjAHJGPSt1qNcGe1HgtZYZgFU7yOqgkH7CKz0Fu7auKWDqJB6gV7nxG0VgPdtWgIJgE/nIjPSMx1zS+5prbbTN24xBIVSfwltpbHHYZ/rWsdeSM5aaYx0PjLwRuz0Jg090fic8gH2rxx0F0KRbtBJ6u/A4yM561rpNYbbQ1xCBE4gD3YmD9Kr+4sj6J71b1txDrIPQgEfnRVq3a4WFHpivEL4+oMBWeCASnmAJE5+lMPD/ABtHJyQQcgjj+n0pb4S5DbJcHoH8CDFWN+620yBIiZnML0wBQ2u8Cx5LSXGMAtcYsQM5hpBPb3q1nxAHhgfY0WmvPelsg+B75IG2agQAtm19Gfp7KKVeIsjND6xjj/TtbQeMyFBaOfyr0q66uA2zyq/aP5VD0PDKWt5R5HxK9bC2o09y8CwC/NknkmAtxpLcxj3xR9z9IX8HyLKDiZJ9yBtH5011Xw5busG+ZdWJgK+M/mPoaw1Hw4QJCpeYDHzSZ5J5IasnCSLU4s889weffqbl0EKAtoAtgGcBcbpmfYzxW1rTJs2jSXHGI+afL6TvaR3gD86t414bfG1nuPaVTO2ypIAAkknAxH2xQ+0X5Zxq7nZdwtoRjJA2jPaTyKPnzgoNZrqrJOmsrAlpJ6f9IHUcnpS+66OQpu3r6nJ+ThI6SUEmffpV3sGys/KsJOCxbdtaDEiMnpAMkkVWzq/MLYvFyRJFlADgDkye9KgKXbaWlJtaZUyPNeIEjocFmJyYBFaP4i2UN61bBBlbR3Ee2Jk+2M+lBmyxZS+nchmhEuvJJIiWknAAJ2gQMnmihpLts4uW1OZCKWjsBkAAdBHXM80L58yBy7pt77WtX76rBBaLYmP2fw/Un6TTFLmltkmbaMghgWBKk5M5mTz3wKX6C3cbzXfnkoxVQhgbYGWbAJkGTOOO9RNObrFrdq0kgndchnksPPwcEDH0ptdMSGep8dQ/6avc6QikiRyDA5jMUPp9fecydOVHUswEf14oO1qRb8h1KoST5LS7jMmTJ3Ek+1Q2V3gC3fug+YsxO0mJiCQJ45HpSaQ0zTT3r147fmKm0mflyZE4zxEYzzzHFMBoCY33bjiQYkKP/aAT9SaX6J7r/wCjaSyo6tEHPTbzx/mKYtYutM3ABkAKkdI5JNJ4Y0XHhtkEt8tJmZgE8zya7c8QtrhmVewkT9qDteF21EMXeP3nJH2mPyrWxctBiAEk9oBPSfXj8qXYyHxZOi3T/ttOR9wsVKV3fihQxC27rAGJC4Pt396lXt9ibPWExNXstiqLxUA5rlNjO5cyetcVetS5FQE00BqjYoHV7t36u0nQ/MYg88wOT+VFseKV+KkblBW88g4TcFEd9sZJjntWkWQylw3lVnu6m2i5/CgkAdixifpQNn5F0b2N64QpAjfkbuYWACZnme9Uffctg2LKWmmAz7Z2j1yc/wApoqy9xLYDX7S7eTl2PXJJHft2rW/n8EFPC0VLjC3Z84WC1xgI7DExIkxzA6Yqav5hO4XrK7toO0AwsnzSxz1AEf1q1y3bZWO+5eiZVIg7ug2gCfrMVNLYWAW0ypEnc23H1JJwAJOKLCgLVC2ykr83UNmACQmDGdsCJ9DRGg07ZP6KltsQWYAkmSZgEjPT1ocah/mFv0m2quhgr+ynQICctwZj+cVukFVAGpuEDEgoB9QFBxjr/WhrAGT6NkGy5qLdtmDGEEtJMkkt0Anp27UA1i0o2hrt1TIi3AA+qgD05mmWp0cIxFtLM4+YSHfnMYMkjjJyaX6XWFCLb3HCcYUA4wS0gmSYEDM/k+eBFU8Odbm5LSKg43NB47mSDP8AOtdRqr1pZN1VM5CjfjoBMesmjhaR1j5F+4DBPzJAkcfiIH2FY3UvWwTt0+nQn1ZjjAgQCfY1Izum+IbmALbvHJ27ftOD09PWndrxUcsCv5/ypDqHJIlixHAtjkcbjzH/AI9a1bS7yB8skEcv/Y/2rRSlRDij1vh/jVg4F1Se001t6oHgg1821PgzxC7UQQIVSzdsf/Fb6HwNrUub1zjgtA/7YgVUbbJcUj6NvrG/p0YeZR78H7ivFeG+IXmLhWMKYG79rEyPTn7U1Txa6PxLNabLRF0d1Pw3YUSgEzPnm5P/AHHHvQei8Avs/wAw34JEHYowJ4XdgCI6GmS+LK2GBFHaK+nRql6aD6jRS34Qi7WILuojcx/tiqamQpFvYD0kCP502t+hFafoqtyB7irVLAbuzzj6RiwZ3kAYCqABiPX1oSz4TaIbcCwY8EtEcZ7/AF/oK9Pe8LP7LD2Iml2o0d9ZwCI4XB98xUS02+GXGa7Abdi1awiohETAA54mhL/i1lTG+T/CC38gaAfRhC9w2Ns5JvscRwTlp9x6cUNe1wvrnULbUnyC3G4jiYMnJmMetYS0qZop2NTrbhdlW1gfh3MBu7nqQOBxS7Va1j5Xv2rR3EGATjsGkCe59RVLFkMQflXrkLtLSUtwOFAMT7xRa6aE8luzZAnaWHAOWMCACYHXpSwMEu2luIVL3LpyRtWFyBH4YGORmstFo2GLdu3bZYXfc8xOMj6COsdOlE6a5uH+vceZJCKO/WASPQSMV23piYK2CSAYN9sT0HU++Kd1gKLMQAAdWqkAAgbOe/mk1K4ngbkAsthmPMqzR6DzLjsIqU8CPTowqqtJrkYrvFcpudK1x6zZyeKxLdDQAQG4oXxS8VAPzEtr1LCfYCSB3rdG4rHW2VeAeAZjv7+lUmSzzpsIzSGvXNvJMhSOSFAAkdO1a2tRtJ227O6STJ8+THABPT8ulO8Eift3Fee1WlL3/JY/V7pLnk98EwBz06etaRlfJDVDS7qNom7ftqCDAQDuBIkmYoRyrBvLfvKejTtP/dtX+lZa+9dtzcm2lsCFtjPM8wB9p5P3ws65riqXZmQ7ibaD8WMLxjGSJ6gU0uwsiMQ4No2kO2SCcKDgDyjbE+sk+go9NYpy2pa5/DZUHuOgJ59RxQdjTRDLpgrDg3CAoyIOSSTGJjpRqrcuynzRagkBUAJ2927T/I9yIbaEYIpeJ0jMoyPnuCZPoxMVrrtSZRjcs2lEnALkkDPbjPSjbfgy8s9xsARvKgAR0WOf61ta0Ni0JVFXjPJJPGTmcn70tyHQj0V9LoUB9S/4jIBAmWySBjHAnpRPyGJ2rphAIIa6VbtLGWJn09KZnxG2pKs6grBgnvxQv/GAz7bdu44/e2kL6ZIiPXsKLb6CkbaXS3dvmZFOfwrwJwBPp6Vs2kGNzSevIH2BoHW6+4VO3bbhgCWIJAI6AT5jgCf3qW+Ia64CAdRbEEbtqywEAxkkkmcY6/SnGToTSHLXEUyBOO396U+M+LqMO0dkH8vc+tD70YF2t37gAJl5UGM/hkDMCPL1rmn011STFu2jEuQctJHDHiBjHpVOTfLCq4CfDdQdrm2hO0LnoSGyAfTvTnU3CoW4sFf2h/D/AEIP9aQ6TVIpg3t0+XbbXAwceUE8Z56UZ4bqTbLW/luU4JcjjiRJJP15rbS1FFUZTjbsbaDW2Lp2o6lokr+0B69x60afDV6SPUV4vxTQmy7XkuqloxlU3MCSRntE4PqabeEfEfCN8xunzdkD/qkQfcCt1qK6mZOD5iPhpricMT/n50VptZc9DVbOrxkgjow4/wDFc1G38QMd+317e/FW4Iixla156giirerU0q0+o6MPv/ejDYBz+dTsCwp7asMgUr1Hw5YbIRVOcqNpzzkVvG0xMVstxvepcGNM814h8Ksx/wBVyv7gO0fUgZoc+CrbIJtE/wATefic5mvYfP74ruDWUtJP2NI6jR4K743p1YrvEjoB17CO3WjBr/3bbt2MQPuYx6ivT3/D7bSSonuMGgrvhX7pI96yej9uTVaqfIgu3NSxlEtqOzNn8hFSmv6FcHb7kf0qVGyf2lbo+SXeK4pkVKlcpuU2RWVzBqVKOg7LE0u1btvCie+I/r9vv6VypVITArmnvfM81xVLgwRJIUCSBgQOOOYrtu4ibi1640CCOn0EetSpWyVmbwYWrm5F+XaBCg7d5EDAiMzPcx3iaKs/NAUM1tAB+yCTJn2HbpXKlT3Q+rBtfrLSpF5rl3dBC4E5McAAc9T0FFXEa3bDWLKWw2bjEgMB6EAknH51ypWjxRIVqmulUJuLb9FBbMExJ6D26fSlPzLbttU3HuBWfeTAmY4kdJjtXalLhWBvZsXLcC1atWySBvc7mPSYUZJA70RcuED9ZqD6hF25jkHOPT0zUqU4+pA8Cfw9EughbTXE3GPmNOeCWlvsI+tH2tPcXypbs2wImCWIAHsMx781KlRJ5Y0hfrtSqAi5euMS34V8vMQOOBHf71rbBk7NPOSoe7ckk7ef2jHepUqpelISyw19FdIB3Ih/hWY4mCfT0q+r8HW4Q7FjAIImAR6x2mpUqYyZTRLVy3aRoAVeTA69/Umrvftw0HgEkQeKlSt9Nblkyk64A9P4jdybCY6/MICn6Ak/lTrS6piJWA0S1s5X12n+4qVKrR1Haj0LUiqsvpdUUUvaJKT5rTcL/s7e3HtTrwrxVLi7k4mCI6/52rtSuqEm6MJxSsOuAMPT+XtQgushg5FSpWjM0FhpEiqz9DUqUqsDvzCK6LwNdqVnOKKTOxUqVKzGf//Z"/>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xQTEhQUExQWFhUXGBwbGRcYGR0bGhwaIBcYGB4cGyAfHCogGx4lHh0XITEhJiktLi4uFyA1ODMsNygtLisBCgoKDg0OGxAQGywkHyUsLCwsLCwsNDQsLCwsLCwsLCwsLCwsLCwsLCwsLCwsLCwsLCwsLCwsLCwsLCwsLCwsLP/AABEIALcBFAMBIgACEQEDEQH/xAAbAAACAwEBAQAAAAAAAAAAAAAEBQACAwEGB//EAEEQAAIBAwMCBAQCCQIFAwUBAAECEQADIQQSMUFRBSJhcQYTgZEyoRQjQlJiscHR8DNyFUOCkuFTovEHFiRj8jT/xAAZAQADAQEBAAAAAAAAAAAAAAAAAQIDBAX/xAArEQACAgEEAQMDAwUAAAAAAAAAAQIRIQMSMUFRImHwE1JxweHxBBSBkbH/2gAMAwEAAhEDEQA/APQBgABXYkcVijyKyfVRwa8mzvoK+XXA2IrO3dJqF+gosC9pBNWesUkT71djU2Mqbo4rgtbjmswmaL6UIDPbxirajtVVeaj3KYgLZJrWK0VusVVOamh2S6YFDonIoy8oxFVCTmqoQKdKJk/au3VjiiWIoZznvUjNLS5rO+vTiibYjPehdU57fWmBja/F7Va5aBOa5YHpmtWTzQaALKvQVa40CujFY3mGTTQgJvxZqW1zXLbySaMspkelIZcWAFmhzFEX7lKda7lglogOwJ3ESFURJjqZIA9/SKayJhrDH5ViTFI/DtdfTUHT6gh5UtbuARIHIP8AnSnYWnJUJOybprhMVtbxk9arcM0kMxIkSayUiiPl9K0OnmgAYnGKoqEmaMuWwAa5ZFICjN6VKvc54rtWSO7SYrP5AzWqjFd+ZBxQM4tsCpagTUa5FVXuetAzgSTWrDpVkXNZtSoLODisnUtAFaJcFa2milQGS6aPeulJrt16pNMCrLzWUxxzWoE/eugAHNJodmIJJANb0kb4lsrdVHFxA5hXZIRumD/WmzWzPNNprkSaZ2eaHtpmiFSKrszNSxl8BZYgepMChbtxWAIYEDsQaGW0l97vzFVzbfYFYAhRtU4HczM+vpXnvHfhgqTe0X6q4udqmFf0jifyq1FPDZLb5H3iPiSaey91+FGB1Y9FHvWnhuoW7bS4HDyBJHE9cdPalHwz4kmtR/mqN6Lta0eAOGaDzJx6RHuH4d4WdJrgllj8i6jMUPCssD+oqnBJNPlCUs30eyumBNLLikmjbjyds5iY9KD1uqSyjO7bVXr/AJz7VlTZZazp6ILhQCe4A9yYFCeDeL2dQJtOGjkcEe4OaXeJ/EduzqAt1Lny1EC4FOwucH3gYx3NUtNt1QnJD3U2xiYHH5mB9zSXxS78jVWGb/TuK1qeivIZZ98iu+NeOJavWt6n5AJBfoLseWfQAnPc+lFeL6JNXYa2TKuJDDoeQR9apRrnslu+DG5pVe+tz/0lZJ7sxWf+3bHux7VNXfCCTJPAAySew9aXfCPiDMjae7i9YO1vVeh/z071bUODrwpJMWCwHQEuFkesA/ehxd0+gTwd8B8bF9nRlZLico3bvTpR1pJ4ZoydVeviNpRUHqw5PsMD3B7U+VZgVM6TwON1k7bQk5rbbirolA6/xHa620Xc5yRMbV/eP9B1pIZLqzVFuAEqGBYDicgd4oTWeKqAFTNx22oMZI5b2HHqcVzR2gFdlId5IOcbhnbPXJy38ogNQdWLcH7ZrlecXXOc/q/d7pXd6qBjbyB3iczNStNjJ3HvwuataUTXAvNWVIE0IbM7iZrZoA3NgDP0rL1Ned+IfiWzbupZulghyzbTtnEKT+Zj0oSt4Buj0Fq9KhoI3ZE8x0+4oPV6hmYW0ieWP7q/3PA+p6Vm+vHyxcT9Zu/0wCPMSMQe3r0ilXw78RIX+TfVrWpY5DcM38J7Rgf1pbW7oLSH15RbUsx4/wA+9E2wIH+HivO/ECaq6Bd0zKAhlVYT8yBzk4Hb7zxXfhf4g/SUIZdt1MOv5SPSZEdKWzFj3ZoK1N+84nT/ACwOAbm47vYLED169qE0/jrKdmpQWW6PM2m/2t0Po0GmbMFH7qgewAFYaPV27y7kZXQ9Rmla8BRH16yfOp2gsYMwB1xU8bv7dM7kGAAW7hZG6fpNA/EGjuHS3FsBVMEt0wMwABknii/DLo1WiBdg/wA1CrlRtzkERJgjj6U1HG73BvNGPxfpVuaK6MEhSyH+Ifhj34+tMrAYBQTkKJ+0fzmvG+BeIOjfoep8z2f9Mf8AqgEbB7Dn/wDk0Z4y2s0bHUq63rbZuWysbREYPO0d+nJHNXsb9JO7s9jbQxmhNH4lZus627isVJDAGSMxx2mc0q1Pjq3bema236u++1u8bWJX0MrtP1pPf0i2fErFy0u0XEcMqiBiM+nI+1Sorhj3M9Ff8F/XG9ZuNbZgA4gMrRwSDwR3FFafT7FiSckknkkkkmtdM55PWrssmocrRVHhPjKwdJqLOttCFZtt4DrP9wPuopvqduntXdSge5ILjc0wD5oWfwpOcf2oz4m0HztLeSMlSV/3ASv5ilXhWla/4Wq9WslR9AQP5Ctb3RTf4ZnVNgnxFoLlkprLdxyysouiSQykhcD6xHamervhtVZtkYa27KGH7QKDI77S33NY/C2r/S7Ntn/5UB0/euLEEjoBggHr7Vj8b2ntizq7Yk2bnmH8DYP04H1oq2ovnP7Dula4MfiTwI6YjW6UbXTNxB+Fl6mB+f35FM/GBa1fh0oMOo2KORcBwvvuBB+tOvB9cmpsLcBVgywQOndT6jikXwx4f8jTsXb9UjXGteiFj5j6kceh9aak6zyiWs44YP8ACd63qtCLdxZ2zbcHuM7u8mZnvNL/AAVX0WsGl3FrF4E2yf2SASR/f3B70r0vjJ0WrvAWbht3juVCNrcnzAZx+LHpXrdLeGo2ag2biC3OwOIZnYbAAO3Ik956VUk1fhiTT/KBfiDR/K1Wn1Nv9thauAdQ2FP0P8hS/wCM0uWmt6q3ygKPHVT/AJ9Jr0vjfh1y8ihbvyiPNKifMOOenP5Up8B0t8lhqLouojEIdoEmIJPeMr96hT4kynHoafDmvs3ra/KZcDK8MvoRzRlt9zFpi2sj0JH4j7CI+9IPE/hXTM67Fa27GfIxA2j8RjgdsdSK9KttVXbHlAiB2jiomo9FK+xVqPFXfaLRC7zCAiSQRIJ/dx5ogwozkgVLujdUCD8b/wCrdnzHGT7ngdB9KW6fXKH3EBGPlVY8ttC0YjDMeIHWeggTVfEQN4gbvl2/3QP1jcBRPTP1+03tfCRNma+BGZBVGKx5R+A8Lt77ROe5J7Q00mgVE2cyu3tjqB27zMmhLfi7Ok2rLknuDxMTIx684HvXRduXbZRWUNw7nAGYgRwT0iYBHcUvV2PHRZvAtM8FratAABOTA4zNSs7vhN0bQl9QAoGUJyO0MIHpUot/d/0KXg9rVgax3VbfjNSmU0S88jt/Shb+jttZNkiVIIM556++ZmtQQajxRbCjyH/0+wl61cJL2LjIoPRZyR7sD9AKK+PtLv0puqJeywce0w30gz9KXXJ03iiscW9Ukem8H/wP++vXm0HVkbhgQR6ERWkpVJSISxRnodeLtpHXIdVI+omvM/ER/RNZY1SiFuNsujpJ6/UZ/wCir/A11kS7p2Pm07lR6qSSD95ov40tfM0d0RJwV/3bgBH3pL0zrr9GN5jYw117fftWmgoyO7L+9tKgA/w+aY6x2pV4JoPk66+tsEW3RWgfhUy2P/HrWPxbqWstpdSOLZKP/tdQJI5MEfyr1Phgt7Fa2wYN5t+DunrNHEccB2FGyI968V4Mp0WvfSk/qb3ntTwDzH8x/wBK969fculnCKeIZz2HQe7EfYH0rz/xzYXZZvMwQ2b1shj+6XUMPXoY/hpQ8PsJefBj8beGkoNVaxe0/mBHVBkg/wA/v3pnp/EBfsq4HldQY9CMj+lV/wCN2LqH5TrdkxtQy3WZHMRNee8H8cFj5emuae/bbCpKghj2EH+U0NScargLSYj/AEe5bt6q1bmdLeS8nopkx9s17v4fuLftrqJBLgYGdkfsfQzPc/St/B/Ddl3U3XAJufLU9vKpkDuBIHuDXn9Z4Ff0lz5uhdQrsAbD8E+nf8iAOYFXKpY7JVxyer1DnCLhjyf3V6n36D19qIDjrilly1cI2B1W4QDduRO2cAID15ieB3JpLf8Aga3c8x1Woachi6tP/trKMV2zRt9Hp9awCOf4TgZkxx9aF8G0XyNPatHlEAPv1/Oa8p/9p37RHydfcSTADSZ6x+KPyo9PCbq//wCnxByBEhStufc81Tiqwybd5QF4r4JftX21OhYSx/WWsQSOecH2x6Uz8Fe9q1Lam0qBWK/L5DGILEdhkR3nsK3PidlUCWricYgztU/tes9O5Iqmi8dQMtu3uKqIJMbmzE4PEz/ESDjBNFtrK/yFJMB0vwmLGo/U3nW0c3bXSMws+ufWAc08OqS8hCzsOARjjqvoD19KT+Iah7pa3aUss/re5ZuAWBiAB5gP4RPNb2dJfypdV/ZEYCrGSoA56CeJn0pNt5bGklhCX43cIdPfQ7rllpMc7JyTGB5hH/Ua9Tp/ELbBbrNCEfq554y/t+yD/ekD/DttSLbXP9UgMoByBJI5mJ49pMwab+KWbIdZQOxAVU5HlyDHACzM1TcaSRKTtsx1nxDbIYKtw4OQIxEk5PTH3Hes9NrLmBasHau0Sx2jiTGMgCM9SaNs3xbVzcZZQbmjoDJ4j0gd4pJe8Ta4/wCsSLRwqSNzGJAI43HPXG0wCc1KSfRTdDE2dVcz5bJIUFgQzHBnkGNsmAOvXtd9C3y3W5fbzH8WBAkYz3ED64rP/i9+QP0bygdD2x1AHMe4DR0kS/4dqbxBdrYiIEsV4BB28EhsTIwD1NH+kAHrvDLRuBFMLG52Nw8HG0CcTt6DjHFMrF+yMoojcAW2wD0kExPUfQ0Pa+H23EtebzZO0Bcnk9fUex6QKd6T4fsDkMx67mJnPbjoB7CKq4vFk01kmm1lpgSrggc9uCf5CaQJfa45KWJVfMiHCychzAyTiBiAZ9nfinhPzbigBUtEzc24a4RACnH4YAnPSmLPBiBilhDyxPeTUgwqI/c7gonsBkkDvUpvuqUrXgMjDZihrgPFF37lCgZqGaFLa5rUpGK1t1VkJpoTPJf/AFB0hfTfMX8dlg6nsBg/3+lOvBtcL1lboIgrJzwYyD7Zo/V+GretsjztYQwBgkdRPrXm7HwhZt6lTZLgL5riFpUgg7VPUycx2HrWipxpkZTtCXxTxD9E8Q+e0hLqj5iqOBEKDJjdAVu+a9NpdZZ1qhbLblDBrhIIjaQwUyOSY+gNPbtrd5SAQeQRzQ9qzbsQqKqb2wqjryTj2yaHJNcZQJMmt8LS6jI43Kwgj/OK8Z/wXW6Egaa6ty0zAC3cmcnt+cgjgmK9vc1arG5gCTAyMz270l8Q8UtoTda4rebYig8fvHgye54AHvMwbWEOSTHGgtbFyZY5Y9z19h0A6ACl3xFqCFVE04v3GkhGgKAIBYk8cgRyZoC1401wlYEN5VADHJBMlhG2VzxjA5MAvxJrjfKVbZlvxkAEhQVxkgebOPQTiaqmnkXJ4fTeKXdJedxobQZoUi20x1gBSYJ5+g7V6jSvq9VtZ7K6e3GCzEvn9pQIIMGBMRJ5oxfB7m0bCLTbuAZCpyRMeZick/2qmt8KYAtevsZAG1BEmcqBJmTAGBH3mpST/JKTQyS7Z0yR8wlV53MXMmT6meT9zQreLWQxuM+4x5RBEYBIz1JIE+wxBpDa8OtPe2qCq2zDgEk7oHlCjELAEx/59BcsWLInbbWMyYnkmZOeZNZul5LViDUau6924bSsbclwpVpDiFmYhhIMDpz+7Wuh8Qey9z5okIAzuTLZAJA80LyqxAIA6zNM9P4shVtzbP3TkmMAEiMEn9nmPrGPhmptW4trvcszDftIDECSRJzBME9yZzNVudcCr3Nn0JvXEvM7pE7UGIB4n+Lqfp2mur8P2eYJJUgmeZmWJGd39h2rlzVXmci1ZJVd2WG2SMYmME9c4FcbTau5uVrltB3QGeB64zu69vaot+aKpG1jw+wxICIdpCmRIBGQM4kTz60P4tq7ajYmGIPmRRgSZzI7EYM8noa2u+A5H6xlCiECgAqP2smZ3GZPOYmrWPALCH8M4iCTHTpMdBStJ5YZFb+KpaS2tsED9ogCehCmYAZsc8D6VXw6/cd/mqjXHyeSqC3GFSR5i2M/eIivSWraLIRFWTJgAZ7+9bJNG+PSDaxJoNHf3XrjqnzCQqseFWBhc5UEsehJB74GtfDEMXN5izfjPfMkZ4H4cR07GK9Oy5rB9QoOWAxMenf2pb3eB7ULdL4UqoyEFw+XZsljEST7AVrb0qoAqCAP59+5PrWuq8bs2ztZgGPrwPXrntzmgl8X3kFbN0nHQAQeMsQKKk0GA9rJrqgRigNbqtT+zbRQYABO4zOS0YAAzzWH6DcYFXvsRn8ICmCe+eMjtmjbXLCxhvUENIjvOKve8Qt24LOoJ4EiT6Ad6CteCWht3bn2wV3MSARxAmPyplZs20HlRV9gB701SYnYuXxhzccCxcKLwwxu9t0CPWa2tahm8zJs7AkE/lgfc1vc1SCZYcwc8GJj3jNAWPFbLuqhwWMQM/2xTeeEJYD1JOalddIMVypGMLxxWEVrerEJmoLNFbmu3dUqKWYgKOSa6uOlYauwtwQ6yAQYPEjI/OqToQvf4osruUMzETysT5oheJHr/Cc1zT+MFyxs2GYsQdzSFJOJmONon0wPSmdq2iiWCqO5AHf+5+9D6zxVFhVIZ2wgnGeCTwB19elaKukQV0dzVMjsyor/ALCngH1IyR1/yTgvgzklr18v3AEYxie0yYAz9qo3xJb3bAGdowVGGOAdv1I+88UUvznFwkfKEEIDkkxhj2zOM96eUGBZq9Fp7e5tqqE/FcdjM7ZgAEE4JPQSevTvgDIwLLbARVUK5UbjMkhTkkcD3NZ2/A3cQxVZkmPMWY8biQPIMeXrGTzO7fCytl7l0zH7UDd1YDpIx7U3JVTYqYXb8fswYkKDt3GBJ6QJ3egx+VLtf8TLE2YYgEmZlRkSyxkdsiSO2aaabwi0nCA5Jk5MkZ5+tcu+HBiiDatkDzIogtxCyOF5kdalOFjqRjY8Za5aLqhZ4UhQIwxC743Hyg7s9QpjGaCbTX2PzWUIQ0b7rAEJ+0yxIBPA4Cg4ySa9MAuYAE84jjA+wrDxJ7ewF2IAIIgbiSPSDPXEUKWcBXkBfSpCIryjSWCCTcJ6yDwArY7fSs7Oh0e4bgd4BB3SpwdxY8dY49OgpLcFo6kvp7wVgu5bckAOSdxNvmGAAbAjdPrXX0zENduIg8ytLk3DkFWt8DBlmjuwEVol7ktjfX2bFu5ZW3bt7i4klZIEGPNPlJG6CeYjqKJu+KobJuICQoYxG0nbzE/efavMqFJW1892nasDgFYNskiYZV2liDnyimGktfLVls2L10NOHlUVW5A3xIMliB1PtUyiNM9PbYRXAKW2BqT/AMu0g/3HGIAgD0HXrQ+u8MvkBvmkuB5VSEUE4JJMn+sY61jtyXY4vXQqksQAMknEClGu+IbNuJJYsJCqJPEgMP2SfWsLPw2pdWvO12FyGJhmMSSJiMCFAgetMtJ4elsNsA8zFicSSf8AI+lN7V7hkEfx472S3prr7YG4ABSSJwTGOk/yrmnuay4uVtWjmSSWYYwRGJ4pldULlmAA6kwKX6rx60q+Q/NyB+r80EmAMdecelOLvhCf5B9P4dfUDfqnMKRAUd/xSZJaibPgtvdLl3Jgnc5MkcYEDHah9T4jcKM1uy88AvC5OOJnnGY6Vy473LhH6RaUEEKq5aR+InIng9MU/VeQwNreltqCVVVj90Ae9Y6nU27QBd1UHiTE+3el+n+HVUMDduMrEnaG2iSIM7YnH2ohPD7FvezgNLA/rPNtgbQo3TA/uamo3yFujK74zbMQxJgHaoLMJyJCzBrIeIXGnZYeZiXhAfaTMc9OlH3tZZWZdFxMSBjHT7Uvv+MbWIFq4wkKDEAk9pIxT2+EFk06ayPM1lfMSYBby9F4ER3zR36CzDz3XPdVhR/Ld+dd+febaq2dpY8s07RGSYETwInM1ifDb0FX1Dcgyg2mB0kk/UxmqoRZfB7G0DYGAJPmJbJwT5jXH12msllD21KwCAQMngYrP/hFrduc3HYjl3J/IQo+1a29LamQiA8TAn780rQBiviuV2alSMNuCRWdoczRBGKGuPFQizdCDXbiyCAYYggGJg9DHWD0rHTNPJrYirQhSngdrzC5Nwk7pOBO2Jx19TJq2l8Bs2yGt2wCBgkljkAGJJjgUTe1KLyTE8gE5iYMClo+JrfsCSF64HU9s9OcjFXcmRhDfTKE4AAHauPdk80tt+MfMDbbVyQRG5YmevPAqniJuFCqFEJMFnaJESdsSeOv/wA1NO6KtVY3VgKo+oA5YV5y7p7rC1bt3QYMsyjcoj1mMCIWORNH/wD22rx81rl3/c0D7LAocUuwTDbniVvbu3L9xnoI70v0fxArE7lYCYXaGctkg4C46fejhoLFkEhEQYBJA74knnNaL4haII3qIMGcZiTE80KgYLf195iny7JIIJO8hY6AHMieZgx2rA6i+zqCiK+TILMFWQCSYUGYwOZ9KIueNWFB2sbhB/DbBcz2xUXxO4zCNNdCE/ibauO5BMinT8CwUfwhroIvX3YEZVAEX2xLfn1omx4HYAH6sOB++S/1yTQGt199dzfqUQCPM5Zgx4kBecjE9aF0/iQLH/8AMB3AABEmOfcAnuRTVidHpbdtQIUBQOABAofVeIonlLCQOOTJ6R1J7V55POwhb2oVjAuM0IFkTgFZ4mY/pN7+nNtlfZY06JJlmmJgExtA3RiSTRWQsO0nj4Ysvyb2ODskMPfgZnrW4195iYsEL0LuoxE5Ak80qbxDeo//ACSw6fo9uSfyf+nNcayxUxZ1Fxv/ANlwhTIkmNwwMCikFs0t+JlwS2qs2xJHlG49cAt/PaeKzvureXfqLjHyp+JFZgsz5QoK9SfUxWgulLhFtdPat2wNxjq0GMAZMnAPXPIrlk/NdS2oYvLACxlADwCYImBOTz7U6SAx0+guH/kWkcCEa8wcrAGeTMmT9qmpLpam5qrbGAFCLmfN5gQZBI6xGDimT+CWy4ZmdsRDMWBHrPTjHp61vZ+TbMAW0KjcBAEDifTkifWlvQbRdotFaNtUddRfIE8MiTP7I8oI9TIMTW/6LcC7bFq1YHcwW6z+EYx1k8+mSL3xFZEwTcIExbBf6DbWVzxNtsi0wzguVUcwJzIPpH9qbbFSLm1dIg3tpn/loBiOPNu+9DP4UjA7y7iQTuYkGMgRwPoKyGpuBW+bdtISCfLnb/tmJgdwcn6UDdsK1tYF+8ZDgGUkkHJIAHfqeR6VKT8jsf6dLdoQqogjoAuImsb3itroTcI/9NS8fUCBS90KKD+jWwceZzJHqxzgCf2unrQ1vxIneRqdw3wotopPeAcgQOcGB601EGxqvirvuFq0dykAlyAoPUYkyB09qx1GpuB91y/aVOAoyeffJ9YoMahD5duovGQsN5AWOYI8omMnHHMVuti55tqWrBAEuFmWOSMgSAIEzk06oRkl1HYB7t+6CQFCqUBMZyoWRHWelctaQ2zut2LSdi7jcoiWk+Yk/wDzWf6sMHfUvuVdvlMdSSeCfz6VLFm0WYpprlyTO9zO4/veduOxjNVihdmiePCAfn2c9lc/yNSr6a+xB2WLW1TH4hyOf2alTjwM9WjjNK9f4erSwZlJ7MQJ7xRqTMVLzD7VjGbi7Rq4p4PNjXtaOw3oMcOv9eCPWt/+NXV/ZVh3BMVv4v4al5driV9yD9CM14Xx34bvIf1JLJ2na316Gu2GrpzxJJM55QkuGej1XjgP47dwiSQgYbCTzuMbs5+/FK1143IVdLRDHm2VESY3EEYjpMn7z5u/dvJA2up9iRVB4w+AYPoRW609JrBk5TR9L0epR4B1ZYx+FNqmOpwJ9s9qrc0+n+SbyWS7vlfmAuZ5k7iQMDk+ntXhLfiFuZZMeh/yKMveJr5VF64oIyuSI5qH/Tfayvq+Uev8ItXraOzKiMYVZYbRLGIVB9f7UK/it+wTbN3fjzOBu85H4QS3b06epoBL1tRuZlusSWG+ZkgDgntAre14q3lKqqjcJW2uYkeWZ9Oah6MvBS1F5D73iCs5LNduGAUG0qoIiWkqBMnnoBzmtNN4c25mXS2wDmbzAnv03QJzXNXo/nZuM8xGFC9SR6nmOf5mtLVhSM2Llx4zveVn13Nt7cCspRaXBakn2aazxP5bIhvWkMSwVd0CTAUzk8DgcE+lW1FhboDTqLrYKwu1QQJmCFU89cUTprN0SUFi2MRgGBGeAJM9d396Dv6tZLNqnYjcNlpRnpgDceYAOP61C9iir6Bhazp7KtMlrrDBOM4bc0GM/wDiqprAiH9dYQdkQnAEGOJJM5iK5dS3uI+Vdu+UAhzCiYJJLkAk7h9gOtbLZuK0CzprK8iTLYGTgYjv/ehsBfob9m4FIbUNCkDaCoAB242jG7GAePairnhpuABNPxHmvMDE5O2Sxn3/ADo66NjILmoAZuiIIAjH4pjr0z9Kqqzek/PuWwp5DKrEgZYEKoAzEAzyc0ssCMPKpbUW7Sq+dogGAPKC0TBknGfyrNrdlyTvv3pH7IIQgGYkKBHpOa7avOVDWbVqxbEQLiwTIPbv5MD78wLedTeVjqXZtxULaUbRIk9DwuJ/rVUKy66W5LFNJaUEgg3GBMnkmJgxA+la+K6kqQHv27SiDtAkk8Dk95xFZXM/gt6m6Y4csimY53ED6AV25pnKk2hZsL1f8TQCQeAAPeTEVIwa5cUo2x790qYhDtySTJI2j154iotlgoizbS4do3XWBJgZP7RniJJ5mqi3aKrY+czQSSlqM8fjJJPPdszQVvRtdvjdYZ7SBoa55i3r5yNuQOlOgDdZrzEPftr2S0stMEwMknvhawu2gQjfJvXYiS7EAACJK7gSTnEUUmhuqzMGsW0AlRAO3EEmIz6zWF+9KmNRcu5BPyl4UngbQTJ4ycCTSXsDM7KD5igLZteYkADcwAGZIG0HrkmPzqzhAWDa12JO4ohBM9htBYLjgdqIveG2g8ppCxBMF2CqSZxkkxPSK0vNcT5YuXbNiQfIomSByDgADsR29qpfPmRMX6LTPuX9ReuFSTuuNCZwIDGSACYBHrTHUXnVTm1Z2jcwguQJgcRz+eaDGnQzc+ZqLpJEEBirFeJCgeUHoYnNb27BtopS0GGS5unzMT1A8x/wDFDBGF7UqqQLr3S7ZSwAg8wzwCy9yZnNX/R0JAXSu3Wbp8oz2Yk/+3pRqaa+0sHFoFRtthZj6nAJ9jVk8KLbWvXGuMsjDFFg9wsAmiwoXjVQ/wAp2soDulQsqBHUkqBGOhqjG0WaLty8THlQYgHH4ViBnE96PtLp1Jj5YKYJMYn1NaafW2FaEO5mOdoZ88CSAY/kKV+EFGFhdohNM5BMyWSfruea5TsGalKxhNxD0oUoaMtHmukVzmoL8vvQl6zIpmw6VnAqxCC/4cDSDWeH2nwBvP8AAu78wI6V7u7ZoXVMloBSwUtMTgep9PfvFXHDJZ85v+DgNAtlQcCTBJ9s/wAprG98PNhnuKhHWcfnFezu6ew/LM5BmbamO3KiPzqXNCAy7NOqg4DPtBJjAHJGPSt1qNcGe1HgtZYZgFU7yOqgkH7CKz0Fu7auKWDqJB6gV7nxG0VgPdtWgIJgE/nIjPSMx1zS+5prbbTN24xBIVSfwltpbHHYZ/rWsdeSM5aaYx0PjLwRuz0Jg090fic8gH2rxx0F0KRbtBJ6u/A4yM561rpNYbbQ1xCBE4gD3YmD9Kr+4sj6J71b1txDrIPQgEfnRVq3a4WFHpivEL4+oMBWeCASnmAJE5+lMPD/ABtHJyQQcgjj+n0pb4S5DbJcHoH8CDFWN+620yBIiZnML0wBQ2u8Cx5LSXGMAtcYsQM5hpBPb3q1nxAHhgfY0WmvPelsg+B75IG2agQAtm19Gfp7KKVeIsjND6xjj/TtbQeMyFBaOfyr0q66uA2zyq/aP5VD0PDKWt5R5HxK9bC2o09y8CwC/NknkmAtxpLcxj3xR9z9IX8HyLKDiZJ9yBtH5011Xw5busG+ZdWJgK+M/mPoaw1Hw4QJCpeYDHzSZ5J5IasnCSLU4s889weffqbl0EKAtoAtgGcBcbpmfYzxW1rTJs2jSXHGI+afL6TvaR3gD86t414bfG1nuPaVTO2ypIAAkknAxH2xQ+0X5Zxq7nZdwtoRjJA2jPaTyKPnzgoNZrqrJOmsrAlpJ6f9IHUcnpS+66OQpu3r6nJ+ThI6SUEmffpV3sGys/KsJOCxbdtaDEiMnpAMkkVWzq/MLYvFyRJFlADgDkye9KgKXbaWlJtaZUyPNeIEjocFmJyYBFaP4i2UN61bBBlbR3Ee2Jk+2M+lBmyxZS+nchmhEuvJJIiWknAAJ2gQMnmihpLts4uW1OZCKWjsBkAAdBHXM80L58yBy7pt77WtX76rBBaLYmP2fw/Un6TTFLmltkmbaMghgWBKk5M5mTz3wKX6C3cbzXfnkoxVQhgbYGWbAJkGTOOO9RNObrFrdq0kgndchnksPPwcEDH0ptdMSGep8dQ/6avc6QikiRyDA5jMUPp9fecydOVHUswEf14oO1qRb8h1KoST5LS7jMmTJ3Ek+1Q2V3gC3fug+YsxO0mJiCQJ45HpSaQ0zTT3r147fmKm0mflyZE4zxEYzzzHFMBoCY33bjiQYkKP/aAT9SaX6J7r/wCjaSyo6tEHPTbzx/mKYtYutM3ABkAKkdI5JNJ4Y0XHhtkEt8tJmZgE8zya7c8QtrhmVewkT9qDteF21EMXeP3nJH2mPyrWxctBiAEk9oBPSfXj8qXYyHxZOi3T/ttOR9wsVKV3fihQxC27rAGJC4Pt396lXt9ibPWExNXstiqLxUA5rlNjO5cyetcVetS5FQE00BqjYoHV7t36u0nQ/MYg88wOT+VFseKV+KkblBW88g4TcFEd9sZJjntWkWQylw3lVnu6m2i5/CgkAdixifpQNn5F0b2N64QpAjfkbuYWACZnme9Uffctg2LKWmmAz7Z2j1yc/wApoqy9xLYDX7S7eTl2PXJJHft2rW/n8EFPC0VLjC3Z84WC1xgI7DExIkxzA6Yqav5hO4XrK7toO0AwsnzSxz1AEf1q1y3bZWO+5eiZVIg7ug2gCfrMVNLYWAW0ypEnc23H1JJwAJOKLCgLVC2ykr83UNmACQmDGdsCJ9DRGg07ZP6KltsQWYAkmSZgEjPT1ocah/mFv0m2quhgr+ynQICctwZj+cVukFVAGpuEDEgoB9QFBxjr/WhrAGT6NkGy5qLdtmDGEEtJMkkt0Anp27UA1i0o2hrt1TIi3AA+qgD05mmWp0cIxFtLM4+YSHfnMYMkjjJyaX6XWFCLb3HCcYUA4wS0gmSYEDM/k+eBFU8Odbm5LSKg43NB47mSDP8AOtdRqr1pZN1VM5CjfjoBMesmjhaR1j5F+4DBPzJAkcfiIH2FY3UvWwTt0+nQn1ZjjAgQCfY1Izum+IbmALbvHJ27ftOD09PWndrxUcsCv5/ypDqHJIlixHAtjkcbjzH/AI9a1bS7yB8skEcv/Y/2rRSlRDij1vh/jVg4F1Se001t6oHgg1821PgzxC7UQQIVSzdsf/Fb6HwNrUub1zjgtA/7YgVUbbJcUj6NvrG/p0YeZR78H7ivFeG+IXmLhWMKYG79rEyPTn7U1Txa6PxLNabLRF0d1Pw3YUSgEzPnm5P/AHHHvQei8Avs/wAw34JEHYowJ4XdgCI6GmS+LK2GBFHaK+nRql6aD6jRS34Qi7WILuojcx/tiqamQpFvYD0kCP502t+hFafoqtyB7irVLAbuzzj6RiwZ3kAYCqABiPX1oSz4TaIbcCwY8EtEcZ7/AF/oK9Pe8LP7LD2Iml2o0d9ZwCI4XB98xUS02+GXGa7Abdi1awiohETAA54mhL/i1lTG+T/CC38gaAfRhC9w2Ns5JvscRwTlp9x6cUNe1wvrnULbUnyC3G4jiYMnJmMetYS0qZop2NTrbhdlW1gfh3MBu7nqQOBxS7Va1j5Xv2rR3EGATjsGkCe59RVLFkMQflXrkLtLSUtwOFAMT7xRa6aE8luzZAnaWHAOWMCACYHXpSwMEu2luIVL3LpyRtWFyBH4YGORmstFo2GLdu3bZYXfc8xOMj6COsdOlE6a5uH+vceZJCKO/WASPQSMV23piYK2CSAYN9sT0HU++Kd1gKLMQAAdWqkAAgbOe/mk1K4ngbkAsthmPMqzR6DzLjsIqU8CPTowqqtJrkYrvFcpudK1x6zZyeKxLdDQAQG4oXxS8VAPzEtr1LCfYCSB3rdG4rHW2VeAeAZjv7+lUmSzzpsIzSGvXNvJMhSOSFAAkdO1a2tRtJ227O6STJ8+THABPT8ulO8Eift3Fee1WlL3/JY/V7pLnk98EwBz06etaRlfJDVDS7qNom7ftqCDAQDuBIkmYoRyrBvLfvKejTtP/dtX+lZa+9dtzcm2lsCFtjPM8wB9p5P3ws65riqXZmQ7ibaD8WMLxjGSJ6gU0uwsiMQ4No2kO2SCcKDgDyjbE+sk+go9NYpy2pa5/DZUHuOgJ59RxQdjTRDLpgrDg3CAoyIOSSTGJjpRqrcuynzRagkBUAJ2927T/I9yIbaEYIpeJ0jMoyPnuCZPoxMVrrtSZRjcs2lEnALkkDPbjPSjbfgy8s9xsARvKgAR0WOf61ta0Ni0JVFXjPJJPGTmcn70tyHQj0V9LoUB9S/4jIBAmWySBjHAnpRPyGJ2rphAIIa6VbtLGWJn09KZnxG2pKs6grBgnvxQv/GAz7bdu44/e2kL6ZIiPXsKLb6CkbaXS3dvmZFOfwrwJwBPp6Vs2kGNzSevIH2BoHW6+4VO3bbhgCWIJAI6AT5jgCf3qW+Ia64CAdRbEEbtqywEAxkkkmcY6/SnGToTSHLXEUyBOO396U+M+LqMO0dkH8vc+tD70YF2t37gAJl5UGM/hkDMCPL1rmn011STFu2jEuQctJHDHiBjHpVOTfLCq4CfDdQdrm2hO0LnoSGyAfTvTnU3CoW4sFf2h/D/AEIP9aQ6TVIpg3t0+XbbXAwceUE8Z56UZ4bqTbLW/luU4JcjjiRJJP15rbS1FFUZTjbsbaDW2Lp2o6lokr+0B69x60afDV6SPUV4vxTQmy7XkuqloxlU3MCSRntE4PqabeEfEfCN8xunzdkD/qkQfcCt1qK6mZOD5iPhpricMT/n50VptZc9DVbOrxkgjow4/wDFc1G38QMd+317e/FW4Iixla156giirerU0q0+o6MPv/ejDYBz+dTsCwp7asMgUr1Hw5YbIRVOcqNpzzkVvG0xMVstxvepcGNM814h8Ksx/wBVyv7gO0fUgZoc+CrbIJtE/wATefic5mvYfP74ruDWUtJP2NI6jR4K743p1YrvEjoB17CO3WjBr/3bbt2MQPuYx6ivT3/D7bSSonuMGgrvhX7pI96yej9uTVaqfIgu3NSxlEtqOzNn8hFSmv6FcHb7kf0qVGyf2lbo+SXeK4pkVKlcpuU2RWVzBqVKOg7LE0u1btvCie+I/r9vv6VypVITArmnvfM81xVLgwRJIUCSBgQOOOYrtu4ibi1640CCOn0EetSpWyVmbwYWrm5F+XaBCg7d5EDAiMzPcx3iaKs/NAUM1tAB+yCTJn2HbpXKlT3Q+rBtfrLSpF5rl3dBC4E5McAAc9T0FFXEa3bDWLKWw2bjEgMB6EAknH51ypWjxRIVqmulUJuLb9FBbMExJ6D26fSlPzLbttU3HuBWfeTAmY4kdJjtXalLhWBvZsXLcC1atWySBvc7mPSYUZJA70RcuED9ZqD6hF25jkHOPT0zUqU4+pA8Cfw9EughbTXE3GPmNOeCWlvsI+tH2tPcXypbs2wImCWIAHsMx781KlRJ5Y0hfrtSqAi5euMS34V8vMQOOBHf71rbBk7NPOSoe7ckk7ef2jHepUqpelISyw19FdIB3Ih/hWY4mCfT0q+r8HW4Q7FjAIImAR6x2mpUqYyZTRLVy3aRoAVeTA69/Umrvftw0HgEkQeKlSt9Nblkyk64A9P4jdybCY6/MICn6Ak/lTrS6piJWA0S1s5X12n+4qVKrR1Haj0LUiqsvpdUUUvaJKT5rTcL/s7e3HtTrwrxVLi7k4mCI6/52rtSuqEm6MJxSsOuAMPT+XtQgushg5FSpWjM0FhpEiqz9DUqUqsDvzCK6LwNdqVnOKKTOxUqVKzGf//Z">
            <a:hlinkClick r:id="rId2"/>
          </p:cNvPr>
          <p:cNvSpPr>
            <a:spLocks noChangeAspect="1" noChangeArrowheads="1"/>
          </p:cNvSpPr>
          <p:nvPr/>
        </p:nvSpPr>
        <p:spPr bwMode="auto">
          <a:xfrm>
            <a:off x="53975" y="-1287463"/>
            <a:ext cx="4057650" cy="26860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data:image/jpeg;base64,/9j/4AAQSkZJRgABAQAAAQABAAD/2wCEAAkGBxQTEhQUExQWFhUXGBwbGRcYGR0bGhwaIBcYGB4cGyAfHCogGx4lHh0XITEhJiktLi4uFyA1ODMsNygtLisBCgoKDg0OGxAQGywkHyUsLCwsLCwsNDQsLCwsLCwsLCwsLCwsLCwsLCwsLCwsLCwsLCwsLCwsLCwsLCwsLCwsLP/AABEIALcBFAMBIgACEQEDEQH/xAAbAAACAwEBAQAAAAAAAAAAAAAEBQACAwEGB//EAEEQAAIBAwMCBAQCCQIFAwUBAAECEQADIQQSMUFRBSJhcQYTgZEyoRQjQlJiscHR8DNyFUOCkuFTovEHFiRj8jT/xAAZAQADAQEBAAAAAAAAAAAAAAAAAQIDBAX/xAArEQACAgEEAQMDAwUAAAAAAAAAAQIRIQMSMUFRImHwE1JxweHxBBSBkbH/2gAMAwEAAhEDEQA/APQBgABXYkcVijyKyfVRwa8mzvoK+XXA2IrO3dJqF+gosC9pBNWesUkT71djU2Mqbo4rgtbjmswmaL6UIDPbxirajtVVeaj3KYgLZJrWK0VusVVOamh2S6YFDonIoy8oxFVCTmqoQKdKJk/au3VjiiWIoZznvUjNLS5rO+vTiibYjPehdU57fWmBja/F7Va5aBOa5YHpmtWTzQaALKvQVa40CujFY3mGTTQgJvxZqW1zXLbySaMspkelIZcWAFmhzFEX7lKda7lglogOwJ3ESFURJjqZIA9/SKayJhrDH5ViTFI/DtdfTUHT6gh5UtbuARIHIP8AnSnYWnJUJOybprhMVtbxk9arcM0kMxIkSayUiiPl9K0OnmgAYnGKoqEmaMuWwAa5ZFICjN6VKvc54rtWSO7SYrP5AzWqjFd+ZBxQM4tsCpagTUa5FVXuetAzgSTWrDpVkXNZtSoLODisnUtAFaJcFa2milQGS6aPeulJrt16pNMCrLzWUxxzWoE/eugAHNJodmIJJANb0kb4lsrdVHFxA5hXZIRumD/WmzWzPNNprkSaZ2eaHtpmiFSKrszNSxl8BZYgepMChbtxWAIYEDsQaGW0l97vzFVzbfYFYAhRtU4HczM+vpXnvHfhgqTe0X6q4udqmFf0jifyq1FPDZLb5H3iPiSaey91+FGB1Y9FHvWnhuoW7bS4HDyBJHE9cdPalHwz4kmtR/mqN6Lta0eAOGaDzJx6RHuH4d4WdJrgllj8i6jMUPCssD+oqnBJNPlCUs30eyumBNLLikmjbjyds5iY9KD1uqSyjO7bVXr/AJz7VlTZZazp6ILhQCe4A9yYFCeDeL2dQJtOGjkcEe4OaXeJ/EduzqAt1Lny1EC4FOwucH3gYx3NUtNt1QnJD3U2xiYHH5mB9zSXxS78jVWGb/TuK1qeivIZZ98iu+NeOJavWt6n5AJBfoLseWfQAnPc+lFeL6JNXYa2TKuJDDoeQR9apRrnslu+DG5pVe+tz/0lZJ7sxWf+3bHux7VNXfCCTJPAAySew9aXfCPiDMjae7i9YO1vVeh/z071bUODrwpJMWCwHQEuFkesA/ehxd0+gTwd8B8bF9nRlZLico3bvTpR1pJ4ZoydVeviNpRUHqw5PsMD3B7U+VZgVM6TwON1k7bQk5rbbirolA6/xHa620Xc5yRMbV/eP9B1pIZLqzVFuAEqGBYDicgd4oTWeKqAFTNx22oMZI5b2HHqcVzR2gFdlId5IOcbhnbPXJy38ogNQdWLcH7ZrlecXXOc/q/d7pXd6qBjbyB3iczNStNjJ3HvwuataUTXAvNWVIE0IbM7iZrZoA3NgDP0rL1Ned+IfiWzbupZulghyzbTtnEKT+Zj0oSt4Buj0Fq9KhoI3ZE8x0+4oPV6hmYW0ieWP7q/3PA+p6Vm+vHyxcT9Zu/0wCPMSMQe3r0ilXw78RIX+TfVrWpY5DcM38J7Rgf1pbW7oLSH15RbUsx4/wA+9E2wIH+HivO/ECaq6Bd0zKAhlVYT8yBzk4Hb7zxXfhf4g/SUIZdt1MOv5SPSZEdKWzFj3ZoK1N+84nT/ACwOAbm47vYLED169qE0/jrKdmpQWW6PM2m/2t0Po0GmbMFH7qgewAFYaPV27y7kZXQ9Rmla8BRH16yfOp2gsYMwB1xU8bv7dM7kGAAW7hZG6fpNA/EGjuHS3FsBVMEt0wMwABknii/DLo1WiBdg/wA1CrlRtzkERJgjj6U1HG73BvNGPxfpVuaK6MEhSyH+Ifhj34+tMrAYBQTkKJ+0fzmvG+BeIOjfoep8z2f9Mf8AqgEbB7Dn/wDk0Z4y2s0bHUq63rbZuWysbREYPO0d+nJHNXsb9JO7s9jbQxmhNH4lZus627isVJDAGSMxx2mc0q1Pjq3bema236u++1u8bWJX0MrtP1pPf0i2fErFy0u0XEcMqiBiM+nI+1Sorhj3M9Ff8F/XG9ZuNbZgA4gMrRwSDwR3FFafT7FiSckknkkkkmtdM55PWrssmocrRVHhPjKwdJqLOttCFZtt4DrP9wPuopvqduntXdSge5ILjc0wD5oWfwpOcf2oz4m0HztLeSMlSV/3ASv5ilXhWla/4Wq9WslR9AQP5Ctb3RTf4ZnVNgnxFoLlkprLdxyysouiSQykhcD6xHamervhtVZtkYa27KGH7QKDI77S33NY/C2r/S7Ntn/5UB0/euLEEjoBggHr7Vj8b2ntizq7Yk2bnmH8DYP04H1oq2ovnP7Dula4MfiTwI6YjW6UbXTNxB+Fl6mB+f35FM/GBa1fh0oMOo2KORcBwvvuBB+tOvB9cmpsLcBVgywQOndT6jikXwx4f8jTsXb9UjXGteiFj5j6kceh9aak6zyiWs44YP8ACd63qtCLdxZ2zbcHuM7u8mZnvNL/AAVX0WsGl3FrF4E2yf2SASR/f3B70r0vjJ0WrvAWbht3juVCNrcnzAZx+LHpXrdLeGo2ag2biC3OwOIZnYbAAO3Ik956VUk1fhiTT/KBfiDR/K1Wn1Nv9thauAdQ2FP0P8hS/wCM0uWmt6q3ygKPHVT/AJ9Jr0vjfh1y8ihbvyiPNKifMOOenP5Up8B0t8lhqLouojEIdoEmIJPeMr96hT4kynHoafDmvs3ra/KZcDK8MvoRzRlt9zFpi2sj0JH4j7CI+9IPE/hXTM67Fa27GfIxA2j8RjgdsdSK9KttVXbHlAiB2jiomo9FK+xVqPFXfaLRC7zCAiSQRIJ/dx5ogwozkgVLujdUCD8b/wCrdnzHGT7ngdB9KW6fXKH3EBGPlVY8ttC0YjDMeIHWeggTVfEQN4gbvl2/3QP1jcBRPTP1+03tfCRNma+BGZBVGKx5R+A8Lt77ROe5J7Q00mgVE2cyu3tjqB27zMmhLfi7Ok2rLknuDxMTIx684HvXRduXbZRWUNw7nAGYgRwT0iYBHcUvV2PHRZvAtM8FratAABOTA4zNSs7vhN0bQl9QAoGUJyO0MIHpUot/d/0KXg9rVgax3VbfjNSmU0S88jt/Shb+jttZNkiVIIM556++ZmtQQajxRbCjyH/0+wl61cJL2LjIoPRZyR7sD9AKK+PtLv0puqJeywce0w30gz9KXXJ03iiscW9Ukem8H/wP++vXm0HVkbhgQR6ERWkpVJSISxRnodeLtpHXIdVI+omvM/ER/RNZY1SiFuNsujpJ6/UZ/wCir/A11kS7p2Pm07lR6qSSD95ov40tfM0d0RJwV/3bgBH3pL0zrr9GN5jYw117fftWmgoyO7L+9tKgA/w+aY6x2pV4JoPk66+tsEW3RWgfhUy2P/HrWPxbqWstpdSOLZKP/tdQJI5MEfyr1Phgt7Fa2wYN5t+DunrNHEccB2FGyI968V4Mp0WvfSk/qb3ntTwDzH8x/wBK969fculnCKeIZz2HQe7EfYH0rz/xzYXZZvMwQ2b1shj+6XUMPXoY/hpQ8PsJefBj8beGkoNVaxe0/mBHVBkg/wA/v3pnp/EBfsq4HldQY9CMj+lV/wCN2LqH5TrdkxtQy3WZHMRNee8H8cFj5emuae/bbCpKghj2EH+U0NScargLSYj/AEe5bt6q1bmdLeS8nopkx9s17v4fuLftrqJBLgYGdkfsfQzPc/St/B/Ddl3U3XAJufLU9vKpkDuBIHuDXn9Z4Ff0lz5uhdQrsAbD8E+nf8iAOYFXKpY7JVxyer1DnCLhjyf3V6n36D19qIDjrilly1cI2B1W4QDduRO2cAID15ieB3JpLf8Aga3c8x1Woachi6tP/trKMV2zRt9Hp9awCOf4TgZkxx9aF8G0XyNPatHlEAPv1/Oa8p/9p37RHydfcSTADSZ6x+KPyo9PCbq//wCnxByBEhStufc81Tiqwybd5QF4r4JftX21OhYSx/WWsQSOecH2x6Uz8Fe9q1Lam0qBWK/L5DGILEdhkR3nsK3PidlUCWricYgztU/tes9O5Iqmi8dQMtu3uKqIJMbmzE4PEz/ESDjBNFtrK/yFJMB0vwmLGo/U3nW0c3bXSMws+ufWAc08OqS8hCzsOARjjqvoD19KT+Iah7pa3aUss/re5ZuAWBiAB5gP4RPNb2dJfypdV/ZEYCrGSoA56CeJn0pNt5bGklhCX43cIdPfQ7rllpMc7JyTGB5hH/Ua9Tp/ELbBbrNCEfq554y/t+yD/ekD/DttSLbXP9UgMoByBJI5mJ49pMwab+KWbIdZQOxAVU5HlyDHACzM1TcaSRKTtsx1nxDbIYKtw4OQIxEk5PTH3Hes9NrLmBasHau0Sx2jiTGMgCM9SaNs3xbVzcZZQbmjoDJ4j0gd4pJe8Ta4/wCsSLRwqSNzGJAI43HPXG0wCc1KSfRTdDE2dVcz5bJIUFgQzHBnkGNsmAOvXtd9C3y3W5fbzH8WBAkYz3ED64rP/i9+QP0bygdD2x1AHMe4DR0kS/4dqbxBdrYiIEsV4BB28EhsTIwD1NH+kAHrvDLRuBFMLG52Nw8HG0CcTt6DjHFMrF+yMoojcAW2wD0kExPUfQ0Pa+H23EtebzZO0Bcnk9fUex6QKd6T4fsDkMx67mJnPbjoB7CKq4vFk01kmm1lpgSrggc9uCf5CaQJfa45KWJVfMiHCychzAyTiBiAZ9nfinhPzbigBUtEzc24a4RACnH4YAnPSmLPBiBilhDyxPeTUgwqI/c7gonsBkkDvUpvuqUrXgMjDZihrgPFF37lCgZqGaFLa5rUpGK1t1VkJpoTPJf/AFB0hfTfMX8dlg6nsBg/3+lOvBtcL1lboIgrJzwYyD7Zo/V+GretsjztYQwBgkdRPrXm7HwhZt6lTZLgL5riFpUgg7VPUycx2HrWipxpkZTtCXxTxD9E8Q+e0hLqj5iqOBEKDJjdAVu+a9NpdZZ1qhbLblDBrhIIjaQwUyOSY+gNPbtrd5SAQeQRzQ9qzbsQqKqb2wqjryTj2yaHJNcZQJMmt8LS6jI43Kwgj/OK8Z/wXW6Egaa6ty0zAC3cmcnt+cgjgmK9vc1arG5gCTAyMz270l8Q8UtoTda4rebYig8fvHgye54AHvMwbWEOSTHGgtbFyZY5Y9z19h0A6ACl3xFqCFVE04v3GkhGgKAIBYk8cgRyZoC1401wlYEN5VADHJBMlhG2VzxjA5MAvxJrjfKVbZlvxkAEhQVxkgebOPQTiaqmnkXJ4fTeKXdJedxobQZoUi20x1gBSYJ5+g7V6jSvq9VtZ7K6e3GCzEvn9pQIIMGBMRJ5oxfB7m0bCLTbuAZCpyRMeZick/2qmt8KYAtevsZAG1BEmcqBJmTAGBH3mpST/JKTQyS7Z0yR8wlV53MXMmT6meT9zQreLWQxuM+4x5RBEYBIz1JIE+wxBpDa8OtPe2qCq2zDgEk7oHlCjELAEx/59BcsWLInbbWMyYnkmZOeZNZul5LViDUau6924bSsbclwpVpDiFmYhhIMDpz+7Wuh8Qey9z5okIAzuTLZAJA80LyqxAIA6zNM9P4shVtzbP3TkmMAEiMEn9nmPrGPhmptW4trvcszDftIDECSRJzBME9yZzNVudcCr3Nn0JvXEvM7pE7UGIB4n+Lqfp2mur8P2eYJJUgmeZmWJGd39h2rlzVXmci1ZJVd2WG2SMYmME9c4FcbTau5uVrltB3QGeB64zu69vaot+aKpG1jw+wxICIdpCmRIBGQM4kTz60P4tq7ajYmGIPmRRgSZzI7EYM8noa2u+A5H6xlCiECgAqP2smZ3GZPOYmrWPALCH8M4iCTHTpMdBStJ5YZFb+KpaS2tsED9ogCehCmYAZsc8D6VXw6/cd/mqjXHyeSqC3GFSR5i2M/eIivSWraLIRFWTJgAZ7+9bJNG+PSDaxJoNHf3XrjqnzCQqseFWBhc5UEsehJB74GtfDEMXN5izfjPfMkZ4H4cR07GK9Oy5rB9QoOWAxMenf2pb3eB7ULdL4UqoyEFw+XZsljEST7AVrb0qoAqCAP59+5PrWuq8bs2ztZgGPrwPXrntzmgl8X3kFbN0nHQAQeMsQKKk0GA9rJrqgRigNbqtT+zbRQYABO4zOS0YAAzzWH6DcYFXvsRn8ICmCe+eMjtmjbXLCxhvUENIjvOKve8Qt24LOoJ4EiT6Ad6CteCWht3bn2wV3MSARxAmPyplZs20HlRV9gB701SYnYuXxhzccCxcKLwwxu9t0CPWa2tahm8zJs7AkE/lgfc1vc1SCZYcwc8GJj3jNAWPFbLuqhwWMQM/2xTeeEJYD1JOalddIMVypGMLxxWEVrerEJmoLNFbmu3dUqKWYgKOSa6uOlYauwtwQ6yAQYPEjI/OqToQvf4osruUMzETysT5oheJHr/Cc1zT+MFyxs2GYsQdzSFJOJmONon0wPSmdq2iiWCqO5AHf+5+9D6zxVFhVIZ2wgnGeCTwB19elaKukQV0dzVMjsyor/ALCngH1IyR1/yTgvgzklr18v3AEYxie0yYAz9qo3xJb3bAGdowVGGOAdv1I+88UUvznFwkfKEEIDkkxhj2zOM96eUGBZq9Fp7e5tqqE/FcdjM7ZgAEE4JPQSevTvgDIwLLbARVUK5UbjMkhTkkcD3NZ2/A3cQxVZkmPMWY8biQPIMeXrGTzO7fCytl7l0zH7UDd1YDpIx7U3JVTYqYXb8fswYkKDt3GBJ6QJ3egx+VLtf8TLE2YYgEmZlRkSyxkdsiSO2aaabwi0nCA5Jk5MkZ5+tcu+HBiiDatkDzIogtxCyOF5kdalOFjqRjY8Za5aLqhZ4UhQIwxC743Hyg7s9QpjGaCbTX2PzWUIQ0b7rAEJ+0yxIBPA4Cg4ySa9MAuYAE84jjA+wrDxJ7ewF2IAIIgbiSPSDPXEUKWcBXkBfSpCIryjSWCCTcJ6yDwArY7fSs7Oh0e4bgd4BB3SpwdxY8dY49OgpLcFo6kvp7wVgu5bckAOSdxNvmGAAbAjdPrXX0zENduIg8ytLk3DkFWt8DBlmjuwEVol7ktjfX2bFu5ZW3bt7i4klZIEGPNPlJG6CeYjqKJu+KobJuICQoYxG0nbzE/efavMqFJW1892nasDgFYNskiYZV2liDnyimGktfLVls2L10NOHlUVW5A3xIMliB1PtUyiNM9PbYRXAKW2BqT/AMu0g/3HGIAgD0HXrQ+u8MvkBvmkuB5VSEUE4JJMn+sY61jtyXY4vXQqksQAMknEClGu+IbNuJJYsJCqJPEgMP2SfWsLPw2pdWvO12FyGJhmMSSJiMCFAgetMtJ4elsNsA8zFicSSf8AI+lN7V7hkEfx472S3prr7YG4ABSSJwTGOk/yrmnuay4uVtWjmSSWYYwRGJ4pldULlmAA6kwKX6rx60q+Q/NyB+r80EmAMdecelOLvhCf5B9P4dfUDfqnMKRAUd/xSZJaibPgtvdLl3Jgnc5MkcYEDHah9T4jcKM1uy88AvC5OOJnnGY6Vy473LhH6RaUEEKq5aR+InIng9MU/VeQwNreltqCVVVj90Ae9Y6nU27QBd1UHiTE+3el+n+HVUMDduMrEnaG2iSIM7YnH2ohPD7FvezgNLA/rPNtgbQo3TA/uamo3yFujK74zbMQxJgHaoLMJyJCzBrIeIXGnZYeZiXhAfaTMc9OlH3tZZWZdFxMSBjHT7Uvv+MbWIFq4wkKDEAk9pIxT2+EFk06ayPM1lfMSYBby9F4ER3zR36CzDz3XPdVhR/Ld+dd+febaq2dpY8s07RGSYETwInM1ifDb0FX1Dcgyg2mB0kk/UxmqoRZfB7G0DYGAJPmJbJwT5jXH12msllD21KwCAQMngYrP/hFrduc3HYjl3J/IQo+1a29LamQiA8TAn780rQBiviuV2alSMNuCRWdoczRBGKGuPFQizdCDXbiyCAYYggGJg9DHWD0rHTNPJrYirQhSngdrzC5Nwk7pOBO2Jx19TJq2l8Bs2yGt2wCBgkljkAGJJjgUTe1KLyTE8gE5iYMClo+JrfsCSF64HU9s9OcjFXcmRhDfTKE4AAHauPdk80tt+MfMDbbVyQRG5YmevPAqniJuFCqFEJMFnaJESdsSeOv/wA1NO6KtVY3VgKo+oA5YV5y7p7rC1bt3QYMsyjcoj1mMCIWORNH/wD22rx81rl3/c0D7LAocUuwTDbniVvbu3L9xnoI70v0fxArE7lYCYXaGctkg4C46fejhoLFkEhEQYBJA74knnNaL4haII3qIMGcZiTE80KgYLf195iny7JIIJO8hY6AHMieZgx2rA6i+zqCiK+TILMFWQCSYUGYwOZ9KIueNWFB2sbhB/DbBcz2xUXxO4zCNNdCE/ibauO5BMinT8CwUfwhroIvX3YEZVAEX2xLfn1omx4HYAH6sOB++S/1yTQGt199dzfqUQCPM5Zgx4kBecjE9aF0/iQLH/8AMB3AABEmOfcAnuRTVidHpbdtQIUBQOABAofVeIonlLCQOOTJ6R1J7V55POwhb2oVjAuM0IFkTgFZ4mY/pN7+nNtlfZY06JJlmmJgExtA3RiSTRWQsO0nj4Ysvyb2ODskMPfgZnrW4195iYsEL0LuoxE5Ak80qbxDeo//ACSw6fo9uSfyf+nNcayxUxZ1Fxv/ANlwhTIkmNwwMCikFs0t+JlwS2qs2xJHlG49cAt/PaeKzvureXfqLjHyp+JFZgsz5QoK9SfUxWgulLhFtdPat2wNxjq0GMAZMnAPXPIrlk/NdS2oYvLACxlADwCYImBOTz7U6SAx0+guH/kWkcCEa8wcrAGeTMmT9qmpLpam5qrbGAFCLmfN5gQZBI6xGDimT+CWy4ZmdsRDMWBHrPTjHp61vZ+TbMAW0KjcBAEDifTkifWlvQbRdotFaNtUddRfIE8MiTP7I8oI9TIMTW/6LcC7bFq1YHcwW6z+EYx1k8+mSL3xFZEwTcIExbBf6DbWVzxNtsi0wzguVUcwJzIPpH9qbbFSLm1dIg3tpn/loBiOPNu+9DP4UjA7y7iQTuYkGMgRwPoKyGpuBW+bdtISCfLnb/tmJgdwcn6UDdsK1tYF+8ZDgGUkkHJIAHfqeR6VKT8jsf6dLdoQqogjoAuImsb3itroTcI/9NS8fUCBS90KKD+jWwceZzJHqxzgCf2unrQ1vxIneRqdw3wotopPeAcgQOcGB601EGxqvirvuFq0dykAlyAoPUYkyB09qx1GpuB91y/aVOAoyeffJ9YoMahD5duovGQsN5AWOYI8omMnHHMVuti55tqWrBAEuFmWOSMgSAIEzk06oRkl1HYB7t+6CQFCqUBMZyoWRHWelctaQ2zut2LSdi7jcoiWk+Yk/wDzWf6sMHfUvuVdvlMdSSeCfz6VLFm0WYpprlyTO9zO4/veduOxjNVihdmiePCAfn2c9lc/yNSr6a+xB2WLW1TH4hyOf2alTjwM9WjjNK9f4erSwZlJ7MQJ7xRqTMVLzD7VjGbi7Rq4p4PNjXtaOw3oMcOv9eCPWt/+NXV/ZVh3BMVv4v4al5driV9yD9CM14Xx34bvIf1JLJ2na316Gu2GrpzxJJM55QkuGej1XjgP47dwiSQgYbCTzuMbs5+/FK1143IVdLRDHm2VESY3EEYjpMn7z5u/dvJA2up9iRVB4w+AYPoRW609JrBk5TR9L0epR4B1ZYx+FNqmOpwJ9s9qrc0+n+SbyWS7vlfmAuZ5k7iQMDk+ntXhLfiFuZZMeh/yKMveJr5VF64oIyuSI5qH/Tfayvq+Uev8ItXraOzKiMYVZYbRLGIVB9f7UK/it+wTbN3fjzOBu85H4QS3b06epoBL1tRuZlusSWG+ZkgDgntAre14q3lKqqjcJW2uYkeWZ9Oah6MvBS1F5D73iCs5LNduGAUG0qoIiWkqBMnnoBzmtNN4c25mXS2wDmbzAnv03QJzXNXo/nZuM8xGFC9SR6nmOf5mtLVhSM2Llx4zveVn13Nt7cCspRaXBakn2aazxP5bIhvWkMSwVd0CTAUzk8DgcE+lW1FhboDTqLrYKwu1QQJmCFU89cUTprN0SUFi2MRgGBGeAJM9d396Dv6tZLNqnYjcNlpRnpgDceYAOP61C9iir6Bhazp7KtMlrrDBOM4bc0GM/wDiqprAiH9dYQdkQnAEGOJJM5iK5dS3uI+Vdu+UAhzCiYJJLkAk7h9gOtbLZuK0CzprK8iTLYGTgYjv/ehsBfob9m4FIbUNCkDaCoAB242jG7GAePairnhpuABNPxHmvMDE5O2Sxn3/ADo66NjILmoAZuiIIAjH4pjr0z9Kqqzek/PuWwp5DKrEgZYEKoAzEAzyc0ssCMPKpbUW7Sq+dogGAPKC0TBknGfyrNrdlyTvv3pH7IIQgGYkKBHpOa7avOVDWbVqxbEQLiwTIPbv5MD78wLedTeVjqXZtxULaUbRIk9DwuJ/rVUKy66W5LFNJaUEgg3GBMnkmJgxA+la+K6kqQHv27SiDtAkk8Dk95xFZXM/gt6m6Y4csimY53ED6AV25pnKk2hZsL1f8TQCQeAAPeTEVIwa5cUo2x790qYhDtySTJI2j154iotlgoizbS4do3XWBJgZP7RniJJ5mqi3aKrY+czQSSlqM8fjJJPPdszQVvRtdvjdYZ7SBoa55i3r5yNuQOlOgDdZrzEPftr2S0stMEwMknvhawu2gQjfJvXYiS7EAACJK7gSTnEUUmhuqzMGsW0AlRAO3EEmIz6zWF+9KmNRcu5BPyl4UngbQTJ4ycCTSXsDM7KD5igLZteYkADcwAGZIG0HrkmPzqzhAWDa12JO4ohBM9htBYLjgdqIveG2g8ppCxBMF2CqSZxkkxPSK0vNcT5YuXbNiQfIomSByDgADsR29qpfPmRMX6LTPuX9ReuFSTuuNCZwIDGSACYBHrTHUXnVTm1Z2jcwguQJgcRz+eaDGnQzc+ZqLpJEEBirFeJCgeUHoYnNb27BtopS0GGS5unzMT1A8x/wDFDBGF7UqqQLr3S7ZSwAg8wzwCy9yZnNX/R0JAXSu3Wbp8oz2Yk/+3pRqaa+0sHFoFRtthZj6nAJ9jVk8KLbWvXGuMsjDFFg9wsAmiwoXjVQ/wAp2soDulQsqBHUkqBGOhqjG0WaLty8THlQYgHH4ViBnE96PtLp1Jj5YKYJMYn1NaafW2FaEO5mOdoZ88CSAY/kKV+EFGFhdohNM5BMyWSfruea5TsGalKxhNxD0oUoaMtHmukVzmoL8vvQl6zIpmw6VnAqxCC/4cDSDWeH2nwBvP8AAu78wI6V7u7ZoXVMloBSwUtMTgep9PfvFXHDJZ85v+DgNAtlQcCTBJ9s/wAprG98PNhnuKhHWcfnFezu6ew/LM5BmbamO3KiPzqXNCAy7NOqg4DPtBJjAHJGPSt1qNcGe1HgtZYZgFU7yOqgkH7CKz0Fu7auKWDqJB6gV7nxG0VgPdtWgIJgE/nIjPSMx1zS+5prbbTN24xBIVSfwltpbHHYZ/rWsdeSM5aaYx0PjLwRuz0Jg090fic8gH2rxx0F0KRbtBJ6u/A4yM561rpNYbbQ1xCBE4gD3YmD9Kr+4sj6J71b1txDrIPQgEfnRVq3a4WFHpivEL4+oMBWeCASnmAJE5+lMPD/ABtHJyQQcgjj+n0pb4S5DbJcHoH8CDFWN+620yBIiZnML0wBQ2u8Cx5LSXGMAtcYsQM5hpBPb3q1nxAHhgfY0WmvPelsg+B75IG2agQAtm19Gfp7KKVeIsjND6xjj/TtbQeMyFBaOfyr0q66uA2zyq/aP5VD0PDKWt5R5HxK9bC2o09y8CwC/NknkmAtxpLcxj3xR9z9IX8HyLKDiZJ9yBtH5011Xw5busG+ZdWJgK+M/mPoaw1Hw4QJCpeYDHzSZ5J5IasnCSLU4s889weffqbl0EKAtoAtgGcBcbpmfYzxW1rTJs2jSXHGI+afL6TvaR3gD86t414bfG1nuPaVTO2ypIAAkknAxH2xQ+0X5Zxq7nZdwtoRjJA2jPaTyKPnzgoNZrqrJOmsrAlpJ6f9IHUcnpS+66OQpu3r6nJ+ThI6SUEmffpV3sGys/KsJOCxbdtaDEiMnpAMkkVWzq/MLYvFyRJFlADgDkye9KgKXbaWlJtaZUyPNeIEjocFmJyYBFaP4i2UN61bBBlbR3Ee2Jk+2M+lBmyxZS+nchmhEuvJJIiWknAAJ2gQMnmihpLts4uW1OZCKWjsBkAAdBHXM80L58yBy7pt77WtX76rBBaLYmP2fw/Un6TTFLmltkmbaMghgWBKk5M5mTz3wKX6C3cbzXfnkoxVQhgbYGWbAJkGTOOO9RNObrFrdq0kgndchnksPPwcEDH0ptdMSGep8dQ/6avc6QikiRyDA5jMUPp9fecydOVHUswEf14oO1qRb8h1KoST5LS7jMmTJ3Ek+1Q2V3gC3fug+YsxO0mJiCQJ45HpSaQ0zTT3r147fmKm0mflyZE4zxEYzzzHFMBoCY33bjiQYkKP/aAT9SaX6J7r/wCjaSyo6tEHPTbzx/mKYtYutM3ABkAKkdI5JNJ4Y0XHhtkEt8tJmZgE8zya7c8QtrhmVewkT9qDteF21EMXeP3nJH2mPyrWxctBiAEk9oBPSfXj8qXYyHxZOi3T/ttOR9wsVKV3fihQxC27rAGJC4Pt396lXt9ibPWExNXstiqLxUA5rlNjO5cyetcVetS5FQE00BqjYoHV7t36u0nQ/MYg88wOT+VFseKV+KkblBW88g4TcFEd9sZJjntWkWQylw3lVnu6m2i5/CgkAdixifpQNn5F0b2N64QpAjfkbuYWACZnme9Uffctg2LKWmmAz7Z2j1yc/wApoqy9xLYDX7S7eTl2PXJJHft2rW/n8EFPC0VLjC3Z84WC1xgI7DExIkxzA6Yqav5hO4XrK7toO0AwsnzSxz1AEf1q1y3bZWO+5eiZVIg7ug2gCfrMVNLYWAW0ypEnc23H1JJwAJOKLCgLVC2ykr83UNmACQmDGdsCJ9DRGg07ZP6KltsQWYAkmSZgEjPT1ocah/mFv0m2quhgr+ynQICctwZj+cVukFVAGpuEDEgoB9QFBxjr/WhrAGT6NkGy5qLdtmDGEEtJMkkt0Anp27UA1i0o2hrt1TIi3AA+qgD05mmWp0cIxFtLM4+YSHfnMYMkjjJyaX6XWFCLb3HCcYUA4wS0gmSYEDM/k+eBFU8Odbm5LSKg43NB47mSDP8AOtdRqr1pZN1VM5CjfjoBMesmjhaR1j5F+4DBPzJAkcfiIH2FY3UvWwTt0+nQn1ZjjAgQCfY1Izum+IbmALbvHJ27ftOD09PWndrxUcsCv5/ypDqHJIlixHAtjkcbjzH/AI9a1bS7yB8skEcv/Y/2rRSlRDij1vh/jVg4F1Se001t6oHgg1821PgzxC7UQQIVSzdsf/Fb6HwNrUub1zjgtA/7YgVUbbJcUj6NvrG/p0YeZR78H7ivFeG+IXmLhWMKYG79rEyPTn7U1Txa6PxLNabLRF0d1Pw3YUSgEzPnm5P/AHHHvQei8Avs/wAw34JEHYowJ4XdgCI6GmS+LK2GBFHaK+nRql6aD6jRS34Qi7WILuojcx/tiqamQpFvYD0kCP502t+hFafoqtyB7irVLAbuzzj6RiwZ3kAYCqABiPX1oSz4TaIbcCwY8EtEcZ7/AF/oK9Pe8LP7LD2Iml2o0d9ZwCI4XB98xUS02+GXGa7Abdi1awiohETAA54mhL/i1lTG+T/CC38gaAfRhC9w2Ns5JvscRwTlp9x6cUNe1wvrnULbUnyC3G4jiYMnJmMetYS0qZop2NTrbhdlW1gfh3MBu7nqQOBxS7Va1j5Xv2rR3EGATjsGkCe59RVLFkMQflXrkLtLSUtwOFAMT7xRa6aE8luzZAnaWHAOWMCACYHXpSwMEu2luIVL3LpyRtWFyBH4YGORmstFo2GLdu3bZYXfc8xOMj6COsdOlE6a5uH+vceZJCKO/WASPQSMV23piYK2CSAYN9sT0HU++Kd1gKLMQAAdWqkAAgbOe/mk1K4ngbkAsthmPMqzR6DzLjsIqU8CPTowqqtJrkYrvFcpudK1x6zZyeKxLdDQAQG4oXxS8VAPzEtr1LCfYCSB3rdG4rHW2VeAeAZjv7+lUmSzzpsIzSGvXNvJMhSOSFAAkdO1a2tRtJ227O6STJ8+THABPT8ulO8Eift3Fee1WlL3/JY/V7pLnk98EwBz06etaRlfJDVDS7qNom7ftqCDAQDuBIkmYoRyrBvLfvKejTtP/dtX+lZa+9dtzcm2lsCFtjPM8wB9p5P3ws65riqXZmQ7ibaD8WMLxjGSJ6gU0uwsiMQ4No2kO2SCcKDgDyjbE+sk+go9NYpy2pa5/DZUHuOgJ59RxQdjTRDLpgrDg3CAoyIOSSTGJjpRqrcuynzRagkBUAJ2927T/I9yIbaEYIpeJ0jMoyPnuCZPoxMVrrtSZRjcs2lEnALkkDPbjPSjbfgy8s9xsARvKgAR0WOf61ta0Ni0JVFXjPJJPGTmcn70tyHQj0V9LoUB9S/4jIBAmWySBjHAnpRPyGJ2rphAIIa6VbtLGWJn09KZnxG2pKs6grBgnvxQv/GAz7bdu44/e2kL6ZIiPXsKLb6CkbaXS3dvmZFOfwrwJwBPp6Vs2kGNzSevIH2BoHW6+4VO3bbhgCWIJAI6AT5jgCf3qW+Ia64CAdRbEEbtqywEAxkkkmcY6/SnGToTSHLXEUyBOO396U+M+LqMO0dkH8vc+tD70YF2t37gAJl5UGM/hkDMCPL1rmn011STFu2jEuQctJHDHiBjHpVOTfLCq4CfDdQdrm2hO0LnoSGyAfTvTnU3CoW4sFf2h/D/AEIP9aQ6TVIpg3t0+XbbXAwceUE8Z56UZ4bqTbLW/luU4JcjjiRJJP15rbS1FFUZTjbsbaDW2Lp2o6lokr+0B69x60afDV6SPUV4vxTQmy7XkuqloxlU3MCSRntE4PqabeEfEfCN8xunzdkD/qkQfcCt1qK6mZOD5iPhpricMT/n50VptZc9DVbOrxkgjow4/wDFc1G38QMd+317e/FW4Iixla156giirerU0q0+o6MPv/ejDYBz+dTsCwp7asMgUr1Hw5YbIRVOcqNpzzkVvG0xMVstxvepcGNM814h8Ksx/wBVyv7gO0fUgZoc+CrbIJtE/wATefic5mvYfP74ruDWUtJP2NI6jR4K743p1YrvEjoB17CO3WjBr/3bbt2MQPuYx6ivT3/D7bSSonuMGgrvhX7pI96yej9uTVaqfIgu3NSxlEtqOzNn8hFSmv6FcHb7kf0qVGyf2lbo+SXeK4pkVKlcpuU2RWVzBqVKOg7LE0u1btvCie+I/r9vv6VypVITArmnvfM81xVLgwRJIUCSBgQOOOYrtu4ibi1640CCOn0EetSpWyVmbwYWrm5F+XaBCg7d5EDAiMzPcx3iaKs/NAUM1tAB+yCTJn2HbpXKlT3Q+rBtfrLSpF5rl3dBC4E5McAAc9T0FFXEa3bDWLKWw2bjEgMB6EAknH51ypWjxRIVqmulUJuLb9FBbMExJ6D26fSlPzLbttU3HuBWfeTAmY4kdJjtXalLhWBvZsXLcC1atWySBvc7mPSYUZJA70RcuED9ZqD6hF25jkHOPT0zUqU4+pA8Cfw9EughbTXE3GPmNOeCWlvsI+tH2tPcXypbs2wImCWIAHsMx781KlRJ5Y0hfrtSqAi5euMS34V8vMQOOBHf71rbBk7NPOSoe7ckk7ef2jHepUqpelISyw19FdIB3Ih/hWY4mCfT0q+r8HW4Q7FjAIImAR6x2mpUqYyZTRLVy3aRoAVeTA69/Umrvftw0HgEkQeKlSt9Nblkyk64A9P4jdybCY6/MICn6Ak/lTrS6piJWA0S1s5X12n+4qVKrR1Haj0LUiqsvpdUUUvaJKT5rTcL/s7e3HtTrwrxVLi7k4mCI6/52rtSuqEm6MJxSsOuAMPT+XtQgushg5FSpWjM0FhpEiqz9DUqUqsDvzCK6LwNdqVnOKKTOxUqVKzGf//Z">
            <a:hlinkClick r:id="rId2"/>
          </p:cNvPr>
          <p:cNvSpPr>
            <a:spLocks noChangeAspect="1" noChangeArrowheads="1"/>
          </p:cNvSpPr>
          <p:nvPr/>
        </p:nvSpPr>
        <p:spPr bwMode="auto">
          <a:xfrm>
            <a:off x="206375" y="-1135063"/>
            <a:ext cx="4057650" cy="26860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data:image/jpeg;base64,/9j/4AAQSkZJRgABAQAAAQABAAD/2wCEAAkGBxQTEhQUExQWFhUXGBwbGRcYGR0bGhwaIBcYGB4cGyAfHCogGx4lHh0XITEhJiktLi4uFyA1ODMsNygtLisBCgoKDg0OGxAQGywkHyUsLCwsLCwsNDQsLCwsLCwsLCwsLCwsLCwsLCwsLCwsLCwsLCwsLCwsLCwsLCwsLCwsLP/AABEIALcBFAMBIgACEQEDEQH/xAAbAAACAwEBAQAAAAAAAAAAAAAEBQACAwEGB//EAEEQAAIBAwMCBAQCCQIFAwUBAAECEQADIQQSMUFRBSJhcQYTgZEyoRQjQlJiscHR8DNyFUOCkuFTovEHFiRj8jT/xAAZAQADAQEBAAAAAAAAAAAAAAAAAQIDBAX/xAArEQACAgEEAQMDAwUAAAAAAAAAAQIRIQMSMUFRImHwE1JxweHxBBSBkbH/2gAMAwEAAhEDEQA/APQBgABXYkcVijyKyfVRwa8mzvoK+XXA2IrO3dJqF+gosC9pBNWesUkT71djU2Mqbo4rgtbjmswmaL6UIDPbxirajtVVeaj3KYgLZJrWK0VusVVOamh2S6YFDonIoy8oxFVCTmqoQKdKJk/au3VjiiWIoZznvUjNLS5rO+vTiibYjPehdU57fWmBja/F7Va5aBOa5YHpmtWTzQaALKvQVa40CujFY3mGTTQgJvxZqW1zXLbySaMspkelIZcWAFmhzFEX7lKda7lglogOwJ3ESFURJjqZIA9/SKayJhrDH5ViTFI/DtdfTUHT6gh5UtbuARIHIP8AnSnYWnJUJOybprhMVtbxk9arcM0kMxIkSayUiiPl9K0OnmgAYnGKoqEmaMuWwAa5ZFICjN6VKvc54rtWSO7SYrP5AzWqjFd+ZBxQM4tsCpagTUa5FVXuetAzgSTWrDpVkXNZtSoLODisnUtAFaJcFa2milQGS6aPeulJrt16pNMCrLzWUxxzWoE/eugAHNJodmIJJANb0kb4lsrdVHFxA5hXZIRumD/WmzWzPNNprkSaZ2eaHtpmiFSKrszNSxl8BZYgepMChbtxWAIYEDsQaGW0l97vzFVzbfYFYAhRtU4HczM+vpXnvHfhgqTe0X6q4udqmFf0jifyq1FPDZLb5H3iPiSaey91+FGB1Y9FHvWnhuoW7bS4HDyBJHE9cdPalHwz4kmtR/mqN6Lta0eAOGaDzJx6RHuH4d4WdJrgllj8i6jMUPCssD+oqnBJNPlCUs30eyumBNLLikmjbjyds5iY9KD1uqSyjO7bVXr/AJz7VlTZZazp6ILhQCe4A9yYFCeDeL2dQJtOGjkcEe4OaXeJ/EduzqAt1Lny1EC4FOwucH3gYx3NUtNt1QnJD3U2xiYHH5mB9zSXxS78jVWGb/TuK1qeivIZZ98iu+NeOJavWt6n5AJBfoLseWfQAnPc+lFeL6JNXYa2TKuJDDoeQR9apRrnslu+DG5pVe+tz/0lZJ7sxWf+3bHux7VNXfCCTJPAAySew9aXfCPiDMjae7i9YO1vVeh/z071bUODrwpJMWCwHQEuFkesA/ehxd0+gTwd8B8bF9nRlZLico3bvTpR1pJ4ZoydVeviNpRUHqw5PsMD3B7U+VZgVM6TwON1k7bQk5rbbirolA6/xHa620Xc5yRMbV/eP9B1pIZLqzVFuAEqGBYDicgd4oTWeKqAFTNx22oMZI5b2HHqcVzR2gFdlId5IOcbhnbPXJy38ogNQdWLcH7ZrlecXXOc/q/d7pXd6qBjbyB3iczNStNjJ3HvwuataUTXAvNWVIE0IbM7iZrZoA3NgDP0rL1Ned+IfiWzbupZulghyzbTtnEKT+Zj0oSt4Buj0Fq9KhoI3ZE8x0+4oPV6hmYW0ieWP7q/3PA+p6Vm+vHyxcT9Zu/0wCPMSMQe3r0ilXw78RIX+TfVrWpY5DcM38J7Rgf1pbW7oLSH15RbUsx4/wA+9E2wIH+HivO/ECaq6Bd0zKAhlVYT8yBzk4Hb7zxXfhf4g/SUIZdt1MOv5SPSZEdKWzFj3ZoK1N+84nT/ACwOAbm47vYLED169qE0/jrKdmpQWW6PM2m/2t0Po0GmbMFH7qgewAFYaPV27y7kZXQ9Rmla8BRH16yfOp2gsYMwB1xU8bv7dM7kGAAW7hZG6fpNA/EGjuHS3FsBVMEt0wMwABknii/DLo1WiBdg/wA1CrlRtzkERJgjj6U1HG73BvNGPxfpVuaK6MEhSyH+Ifhj34+tMrAYBQTkKJ+0fzmvG+BeIOjfoep8z2f9Mf8AqgEbB7Dn/wDk0Z4y2s0bHUq63rbZuWysbREYPO0d+nJHNXsb9JO7s9jbQxmhNH4lZus627isVJDAGSMxx2mc0q1Pjq3bema236u++1u8bWJX0MrtP1pPf0i2fErFy0u0XEcMqiBiM+nI+1Sorhj3M9Ff8F/XG9ZuNbZgA4gMrRwSDwR3FFafT7FiSckknkkkkmtdM55PWrssmocrRVHhPjKwdJqLOttCFZtt4DrP9wPuopvqduntXdSge5ILjc0wD5oWfwpOcf2oz4m0HztLeSMlSV/3ASv5ilXhWla/4Wq9WslR9AQP5Ctb3RTf4ZnVNgnxFoLlkprLdxyysouiSQykhcD6xHamervhtVZtkYa27KGH7QKDI77S33NY/C2r/S7Ntn/5UB0/euLEEjoBggHr7Vj8b2ntizq7Yk2bnmH8DYP04H1oq2ovnP7Dula4MfiTwI6YjW6UbXTNxB+Fl6mB+f35FM/GBa1fh0oMOo2KORcBwvvuBB+tOvB9cmpsLcBVgywQOndT6jikXwx4f8jTsXb9UjXGteiFj5j6kceh9aak6zyiWs44YP8ACd63qtCLdxZ2zbcHuM7u8mZnvNL/AAVX0WsGl3FrF4E2yf2SASR/f3B70r0vjJ0WrvAWbht3juVCNrcnzAZx+LHpXrdLeGo2ag2biC3OwOIZnYbAAO3Ik956VUk1fhiTT/KBfiDR/K1Wn1Nv9thauAdQ2FP0P8hS/wCM0uWmt6q3ygKPHVT/AJ9Jr0vjfh1y8ihbvyiPNKifMOOenP5Up8B0t8lhqLouojEIdoEmIJPeMr96hT4kynHoafDmvs3ra/KZcDK8MvoRzRlt9zFpi2sj0JH4j7CI+9IPE/hXTM67Fa27GfIxA2j8RjgdsdSK9KttVXbHlAiB2jiomo9FK+xVqPFXfaLRC7zCAiSQRIJ/dx5ogwozkgVLujdUCD8b/wCrdnzHGT7ngdB9KW6fXKH3EBGPlVY8ttC0YjDMeIHWeggTVfEQN4gbvl2/3QP1jcBRPTP1+03tfCRNma+BGZBVGKx5R+A8Lt77ROe5J7Q00mgVE2cyu3tjqB27zMmhLfi7Ok2rLknuDxMTIx684HvXRduXbZRWUNw7nAGYgRwT0iYBHcUvV2PHRZvAtM8FratAABOTA4zNSs7vhN0bQl9QAoGUJyO0MIHpUot/d/0KXg9rVgax3VbfjNSmU0S88jt/Shb+jttZNkiVIIM556++ZmtQQajxRbCjyH/0+wl61cJL2LjIoPRZyR7sD9AKK+PtLv0puqJeywce0w30gz9KXXJ03iiscW9Ukem8H/wP++vXm0HVkbhgQR6ERWkpVJSISxRnodeLtpHXIdVI+omvM/ER/RNZY1SiFuNsujpJ6/UZ/wCir/A11kS7p2Pm07lR6qSSD95ov40tfM0d0RJwV/3bgBH3pL0zrr9GN5jYw117fftWmgoyO7L+9tKgA/w+aY6x2pV4JoPk66+tsEW3RWgfhUy2P/HrWPxbqWstpdSOLZKP/tdQJI5MEfyr1Phgt7Fa2wYN5t+DunrNHEccB2FGyI968V4Mp0WvfSk/qb3ntTwDzH8x/wBK969fculnCKeIZz2HQe7EfYH0rz/xzYXZZvMwQ2b1shj+6XUMPXoY/hpQ8PsJefBj8beGkoNVaxe0/mBHVBkg/wA/v3pnp/EBfsq4HldQY9CMj+lV/wCN2LqH5TrdkxtQy3WZHMRNee8H8cFj5emuae/bbCpKghj2EH+U0NScargLSYj/AEe5bt6q1bmdLeS8nopkx9s17v4fuLftrqJBLgYGdkfsfQzPc/St/B/Ddl3U3XAJufLU9vKpkDuBIHuDXn9Z4Ff0lz5uhdQrsAbD8E+nf8iAOYFXKpY7JVxyer1DnCLhjyf3V6n36D19qIDjrilly1cI2B1W4QDduRO2cAID15ieB3JpLf8Aga3c8x1Woachi6tP/trKMV2zRt9Hp9awCOf4TgZkxx9aF8G0XyNPatHlEAPv1/Oa8p/9p37RHydfcSTADSZ6x+KPyo9PCbq//wCnxByBEhStufc81Tiqwybd5QF4r4JftX21OhYSx/WWsQSOecH2x6Uz8Fe9q1Lam0qBWK/L5DGILEdhkR3nsK3PidlUCWricYgztU/tes9O5Iqmi8dQMtu3uKqIJMbmzE4PEz/ESDjBNFtrK/yFJMB0vwmLGo/U3nW0c3bXSMws+ufWAc08OqS8hCzsOARjjqvoD19KT+Iah7pa3aUss/re5ZuAWBiAB5gP4RPNb2dJfypdV/ZEYCrGSoA56CeJn0pNt5bGklhCX43cIdPfQ7rllpMc7JyTGB5hH/Ua9Tp/ELbBbrNCEfq554y/t+yD/ekD/DttSLbXP9UgMoByBJI5mJ49pMwab+KWbIdZQOxAVU5HlyDHACzM1TcaSRKTtsx1nxDbIYKtw4OQIxEk5PTH3Hes9NrLmBasHau0Sx2jiTGMgCM9SaNs3xbVzcZZQbmjoDJ4j0gd4pJe8Ta4/wCsSLRwqSNzGJAI43HPXG0wCc1KSfRTdDE2dVcz5bJIUFgQzHBnkGNsmAOvXtd9C3y3W5fbzH8WBAkYz3ED64rP/i9+QP0bygdD2x1AHMe4DR0kS/4dqbxBdrYiIEsV4BB28EhsTIwD1NH+kAHrvDLRuBFMLG52Nw8HG0CcTt6DjHFMrF+yMoojcAW2wD0kExPUfQ0Pa+H23EtebzZO0Bcnk9fUex6QKd6T4fsDkMx67mJnPbjoB7CKq4vFk01kmm1lpgSrggc9uCf5CaQJfa45KWJVfMiHCychzAyTiBiAZ9nfinhPzbigBUtEzc24a4RACnH4YAnPSmLPBiBilhDyxPeTUgwqI/c7gonsBkkDvUpvuqUrXgMjDZihrgPFF37lCgZqGaFLa5rUpGK1t1VkJpoTPJf/AFB0hfTfMX8dlg6nsBg/3+lOvBtcL1lboIgrJzwYyD7Zo/V+GretsjztYQwBgkdRPrXm7HwhZt6lTZLgL5riFpUgg7VPUycx2HrWipxpkZTtCXxTxD9E8Q+e0hLqj5iqOBEKDJjdAVu+a9NpdZZ1qhbLblDBrhIIjaQwUyOSY+gNPbtrd5SAQeQRzQ9qzbsQqKqb2wqjryTj2yaHJNcZQJMmt8LS6jI43Kwgj/OK8Z/wXW6Egaa6ty0zAC3cmcnt+cgjgmK9vc1arG5gCTAyMz270l8Q8UtoTda4rebYig8fvHgye54AHvMwbWEOSTHGgtbFyZY5Y9z19h0A6ACl3xFqCFVE04v3GkhGgKAIBYk8cgRyZoC1401wlYEN5VADHJBMlhG2VzxjA5MAvxJrjfKVbZlvxkAEhQVxkgebOPQTiaqmnkXJ4fTeKXdJedxobQZoUi20x1gBSYJ5+g7V6jSvq9VtZ7K6e3GCzEvn9pQIIMGBMRJ5oxfB7m0bCLTbuAZCpyRMeZick/2qmt8KYAtevsZAG1BEmcqBJmTAGBH3mpST/JKTQyS7Z0yR8wlV53MXMmT6meT9zQreLWQxuM+4x5RBEYBIz1JIE+wxBpDa8OtPe2qCq2zDgEk7oHlCjELAEx/59BcsWLInbbWMyYnkmZOeZNZul5LViDUau6924bSsbclwpVpDiFmYhhIMDpz+7Wuh8Qey9z5okIAzuTLZAJA80LyqxAIA6zNM9P4shVtzbP3TkmMAEiMEn9nmPrGPhmptW4trvcszDftIDECSRJzBME9yZzNVudcCr3Nn0JvXEvM7pE7UGIB4n+Lqfp2mur8P2eYJJUgmeZmWJGd39h2rlzVXmci1ZJVd2WG2SMYmME9c4FcbTau5uVrltB3QGeB64zu69vaot+aKpG1jw+wxICIdpCmRIBGQM4kTz60P4tq7ajYmGIPmRRgSZzI7EYM8noa2u+A5H6xlCiECgAqP2smZ3GZPOYmrWPALCH8M4iCTHTpMdBStJ5YZFb+KpaS2tsED9ogCehCmYAZsc8D6VXw6/cd/mqjXHyeSqC3GFSR5i2M/eIivSWraLIRFWTJgAZ7+9bJNG+PSDaxJoNHf3XrjqnzCQqseFWBhc5UEsehJB74GtfDEMXN5izfjPfMkZ4H4cR07GK9Oy5rB9QoOWAxMenf2pb3eB7ULdL4UqoyEFw+XZsljEST7AVrb0qoAqCAP59+5PrWuq8bs2ztZgGPrwPXrntzmgl8X3kFbN0nHQAQeMsQKKk0GA9rJrqgRigNbqtT+zbRQYABO4zOS0YAAzzWH6DcYFXvsRn8ICmCe+eMjtmjbXLCxhvUENIjvOKve8Qt24LOoJ4EiT6Ad6CteCWht3bn2wV3MSARxAmPyplZs20HlRV9gB701SYnYuXxhzccCxcKLwwxu9t0CPWa2tahm8zJs7AkE/lgfc1vc1SCZYcwc8GJj3jNAWPFbLuqhwWMQM/2xTeeEJYD1JOalddIMVypGMLxxWEVrerEJmoLNFbmu3dUqKWYgKOSa6uOlYauwtwQ6yAQYPEjI/OqToQvf4osruUMzETysT5oheJHr/Cc1zT+MFyxs2GYsQdzSFJOJmONon0wPSmdq2iiWCqO5AHf+5+9D6zxVFhVIZ2wgnGeCTwB19elaKukQV0dzVMjsyor/ALCngH1IyR1/yTgvgzklr18v3AEYxie0yYAz9qo3xJb3bAGdowVGGOAdv1I+88UUvznFwkfKEEIDkkxhj2zOM96eUGBZq9Fp7e5tqqE/FcdjM7ZgAEE4JPQSevTvgDIwLLbARVUK5UbjMkhTkkcD3NZ2/A3cQxVZkmPMWY8biQPIMeXrGTzO7fCytl7l0zH7UDd1YDpIx7U3JVTYqYXb8fswYkKDt3GBJ6QJ3egx+VLtf8TLE2YYgEmZlRkSyxkdsiSO2aaabwi0nCA5Jk5MkZ5+tcu+HBiiDatkDzIogtxCyOF5kdalOFjqRjY8Za5aLqhZ4UhQIwxC743Hyg7s9QpjGaCbTX2PzWUIQ0b7rAEJ+0yxIBPA4Cg4ySa9MAuYAE84jjA+wrDxJ7ewF2IAIIgbiSPSDPXEUKWcBXkBfSpCIryjSWCCTcJ6yDwArY7fSs7Oh0e4bgd4BB3SpwdxY8dY49OgpLcFo6kvp7wVgu5bckAOSdxNvmGAAbAjdPrXX0zENduIg8ytLk3DkFWt8DBlmjuwEVol7ktjfX2bFu5ZW3bt7i4klZIEGPNPlJG6CeYjqKJu+KobJuICQoYxG0nbzE/efavMqFJW1892nasDgFYNskiYZV2liDnyimGktfLVls2L10NOHlUVW5A3xIMliB1PtUyiNM9PbYRXAKW2BqT/AMu0g/3HGIAgD0HXrQ+u8MvkBvmkuB5VSEUE4JJMn+sY61jtyXY4vXQqksQAMknEClGu+IbNuJJYsJCqJPEgMP2SfWsLPw2pdWvO12FyGJhmMSSJiMCFAgetMtJ4elsNsA8zFicSSf8AI+lN7V7hkEfx472S3prr7YG4ABSSJwTGOk/yrmnuay4uVtWjmSSWYYwRGJ4pldULlmAA6kwKX6rx60q+Q/NyB+r80EmAMdecelOLvhCf5B9P4dfUDfqnMKRAUd/xSZJaibPgtvdLl3Jgnc5MkcYEDHah9T4jcKM1uy88AvC5OOJnnGY6Vy473LhH6RaUEEKq5aR+InIng9MU/VeQwNreltqCVVVj90Ae9Y6nU27QBd1UHiTE+3el+n+HVUMDduMrEnaG2iSIM7YnH2ohPD7FvezgNLA/rPNtgbQo3TA/uamo3yFujK74zbMQxJgHaoLMJyJCzBrIeIXGnZYeZiXhAfaTMc9OlH3tZZWZdFxMSBjHT7Uvv+MbWIFq4wkKDEAk9pIxT2+EFk06ayPM1lfMSYBby9F4ER3zR36CzDz3XPdVhR/Ld+dd+febaq2dpY8s07RGSYETwInM1ifDb0FX1Dcgyg2mB0kk/UxmqoRZfB7G0DYGAJPmJbJwT5jXH12msllD21KwCAQMngYrP/hFrduc3HYjl3J/IQo+1a29LamQiA8TAn780rQBiviuV2alSMNuCRWdoczRBGKGuPFQizdCDXbiyCAYYggGJg9DHWD0rHTNPJrYirQhSngdrzC5Nwk7pOBO2Jx19TJq2l8Bs2yGt2wCBgkljkAGJJjgUTe1KLyTE8gE5iYMClo+JrfsCSF64HU9s9OcjFXcmRhDfTKE4AAHauPdk80tt+MfMDbbVyQRG5YmevPAqniJuFCqFEJMFnaJESdsSeOv/wA1NO6KtVY3VgKo+oA5YV5y7p7rC1bt3QYMsyjcoj1mMCIWORNH/wD22rx81rl3/c0D7LAocUuwTDbniVvbu3L9xnoI70v0fxArE7lYCYXaGctkg4C46fejhoLFkEhEQYBJA74knnNaL4haII3qIMGcZiTE80KgYLf195iny7JIIJO8hY6AHMieZgx2rA6i+zqCiK+TILMFWQCSYUGYwOZ9KIueNWFB2sbhB/DbBcz2xUXxO4zCNNdCE/ibauO5BMinT8CwUfwhroIvX3YEZVAEX2xLfn1omx4HYAH6sOB++S/1yTQGt199dzfqUQCPM5Zgx4kBecjE9aF0/iQLH/8AMB3AABEmOfcAnuRTVidHpbdtQIUBQOABAofVeIonlLCQOOTJ6R1J7V55POwhb2oVjAuM0IFkTgFZ4mY/pN7+nNtlfZY06JJlmmJgExtA3RiSTRWQsO0nj4Ysvyb2ODskMPfgZnrW4195iYsEL0LuoxE5Ak80qbxDeo//ACSw6fo9uSfyf+nNcayxUxZ1Fxv/ANlwhTIkmNwwMCikFs0t+JlwS2qs2xJHlG49cAt/PaeKzvureXfqLjHyp+JFZgsz5QoK9SfUxWgulLhFtdPat2wNxjq0GMAZMnAPXPIrlk/NdS2oYvLACxlADwCYImBOTz7U6SAx0+guH/kWkcCEa8wcrAGeTMmT9qmpLpam5qrbGAFCLmfN5gQZBI6xGDimT+CWy4ZmdsRDMWBHrPTjHp61vZ+TbMAW0KjcBAEDifTkifWlvQbRdotFaNtUddRfIE8MiTP7I8oI9TIMTW/6LcC7bFq1YHcwW6z+EYx1k8+mSL3xFZEwTcIExbBf6DbWVzxNtsi0wzguVUcwJzIPpH9qbbFSLm1dIg3tpn/loBiOPNu+9DP4UjA7y7iQTuYkGMgRwPoKyGpuBW+bdtISCfLnb/tmJgdwcn6UDdsK1tYF+8ZDgGUkkHJIAHfqeR6VKT8jsf6dLdoQqogjoAuImsb3itroTcI/9NS8fUCBS90KKD+jWwceZzJHqxzgCf2unrQ1vxIneRqdw3wotopPeAcgQOcGB601EGxqvirvuFq0dykAlyAoPUYkyB09qx1GpuB91y/aVOAoyeffJ9YoMahD5duovGQsN5AWOYI8omMnHHMVuti55tqWrBAEuFmWOSMgSAIEzk06oRkl1HYB7t+6CQFCqUBMZyoWRHWelctaQ2zut2LSdi7jcoiWk+Yk/wDzWf6sMHfUvuVdvlMdSSeCfz6VLFm0WYpprlyTO9zO4/veduOxjNVihdmiePCAfn2c9lc/yNSr6a+xB2WLW1TH4hyOf2alTjwM9WjjNK9f4erSwZlJ7MQJ7xRqTMVLzD7VjGbi7Rq4p4PNjXtaOw3oMcOv9eCPWt/+NXV/ZVh3BMVv4v4al5driV9yD9CM14Xx34bvIf1JLJ2na316Gu2GrpzxJJM55QkuGej1XjgP47dwiSQgYbCTzuMbs5+/FK1143IVdLRDHm2VESY3EEYjpMn7z5u/dvJA2up9iRVB4w+AYPoRW609JrBk5TR9L0epR4B1ZYx+FNqmOpwJ9s9qrc0+n+SbyWS7vlfmAuZ5k7iQMDk+ntXhLfiFuZZMeh/yKMveJr5VF64oIyuSI5qH/Tfayvq+Uev8ItXraOzKiMYVZYbRLGIVB9f7UK/it+wTbN3fjzOBu85H4QS3b06epoBL1tRuZlusSWG+ZkgDgntAre14q3lKqqjcJW2uYkeWZ9Oah6MvBS1F5D73iCs5LNduGAUG0qoIiWkqBMnnoBzmtNN4c25mXS2wDmbzAnv03QJzXNXo/nZuM8xGFC9SR6nmOf5mtLVhSM2Llx4zveVn13Nt7cCspRaXBakn2aazxP5bIhvWkMSwVd0CTAUzk8DgcE+lW1FhboDTqLrYKwu1QQJmCFU89cUTprN0SUFi2MRgGBGeAJM9d396Dv6tZLNqnYjcNlpRnpgDceYAOP61C9iir6Bhazp7KtMlrrDBOM4bc0GM/wDiqprAiH9dYQdkQnAEGOJJM5iK5dS3uI+Vdu+UAhzCiYJJLkAk7h9gOtbLZuK0CzprK8iTLYGTgYjv/ehsBfob9m4FIbUNCkDaCoAB242jG7GAePairnhpuABNPxHmvMDE5O2Sxn3/ADo66NjILmoAZuiIIAjH4pjr0z9Kqqzek/PuWwp5DKrEgZYEKoAzEAzyc0ssCMPKpbUW7Sq+dogGAPKC0TBknGfyrNrdlyTvv3pH7IIQgGYkKBHpOa7avOVDWbVqxbEQLiwTIPbv5MD78wLedTeVjqXZtxULaUbRIk9DwuJ/rVUKy66W5LFNJaUEgg3GBMnkmJgxA+la+K6kqQHv27SiDtAkk8Dk95xFZXM/gt6m6Y4csimY53ED6AV25pnKk2hZsL1f8TQCQeAAPeTEVIwa5cUo2x790qYhDtySTJI2j154iotlgoizbS4do3XWBJgZP7RniJJ5mqi3aKrY+czQSSlqM8fjJJPPdszQVvRtdvjdYZ7SBoa55i3r5yNuQOlOgDdZrzEPftr2S0stMEwMknvhawu2gQjfJvXYiS7EAACJK7gSTnEUUmhuqzMGsW0AlRAO3EEmIz6zWF+9KmNRcu5BPyl4UngbQTJ4ycCTSXsDM7KD5igLZteYkADcwAGZIG0HrkmPzqzhAWDa12JO4ohBM9htBYLjgdqIveG2g8ppCxBMF2CqSZxkkxPSK0vNcT5YuXbNiQfIomSByDgADsR29qpfPmRMX6LTPuX9ReuFSTuuNCZwIDGSACYBHrTHUXnVTm1Z2jcwguQJgcRz+eaDGnQzc+ZqLpJEEBirFeJCgeUHoYnNb27BtopS0GGS5unzMT1A8x/wDFDBGF7UqqQLr3S7ZSwAg8wzwCy9yZnNX/R0JAXSu3Wbp8oz2Yk/+3pRqaa+0sHFoFRtthZj6nAJ9jVk8KLbWvXGuMsjDFFg9wsAmiwoXjVQ/wAp2soDulQsqBHUkqBGOhqjG0WaLty8THlQYgHH4ViBnE96PtLp1Jj5YKYJMYn1NaafW2FaEO5mOdoZ88CSAY/kKV+EFGFhdohNM5BMyWSfruea5TsGalKxhNxD0oUoaMtHmukVzmoL8vvQl6zIpmw6VnAqxCC/4cDSDWeH2nwBvP8AAu78wI6V7u7ZoXVMloBSwUtMTgep9PfvFXHDJZ85v+DgNAtlQcCTBJ9s/wAprG98PNhnuKhHWcfnFezu6ew/LM5BmbamO3KiPzqXNCAy7NOqg4DPtBJjAHJGPSt1qNcGe1HgtZYZgFU7yOqgkH7CKz0Fu7auKWDqJB6gV7nxG0VgPdtWgIJgE/nIjPSMx1zS+5prbbTN24xBIVSfwltpbHHYZ/rWsdeSM5aaYx0PjLwRuz0Jg090fic8gH2rxx0F0KRbtBJ6u/A4yM561rpNYbbQ1xCBE4gD3YmD9Kr+4sj6J71b1txDrIPQgEfnRVq3a4WFHpivEL4+oMBWeCASnmAJE5+lMPD/ABtHJyQQcgjj+n0pb4S5DbJcHoH8CDFWN+620yBIiZnML0wBQ2u8Cx5LSXGMAtcYsQM5hpBPb3q1nxAHhgfY0WmvPelsg+B75IG2agQAtm19Gfp7KKVeIsjND6xjj/TtbQeMyFBaOfyr0q66uA2zyq/aP5VD0PDKWt5R5HxK9bC2o09y8CwC/NknkmAtxpLcxj3xR9z9IX8HyLKDiZJ9yBtH5011Xw5busG+ZdWJgK+M/mPoaw1Hw4QJCpeYDHzSZ5J5IasnCSLU4s889weffqbl0EKAtoAtgGcBcbpmfYzxW1rTJs2jSXHGI+afL6TvaR3gD86t414bfG1nuPaVTO2ypIAAkknAxH2xQ+0X5Zxq7nZdwtoRjJA2jPaTyKPnzgoNZrqrJOmsrAlpJ6f9IHUcnpS+66OQpu3r6nJ+ThI6SUEmffpV3sGys/KsJOCxbdtaDEiMnpAMkkVWzq/MLYvFyRJFlADgDkye9KgKXbaWlJtaZUyPNeIEjocFmJyYBFaP4i2UN61bBBlbR3Ee2Jk+2M+lBmyxZS+nchmhEuvJJIiWknAAJ2gQMnmihpLts4uW1OZCKWjsBkAAdBHXM80L58yBy7pt77WtX76rBBaLYmP2fw/Un6TTFLmltkmbaMghgWBKk5M5mTz3wKX6C3cbzXfnkoxVQhgbYGWbAJkGTOOO9RNObrFrdq0kgndchnksPPwcEDH0ptdMSGep8dQ/6avc6QikiRyDA5jMUPp9fecydOVHUswEf14oO1qRb8h1KoST5LS7jMmTJ3Ek+1Q2V3gC3fug+YsxO0mJiCQJ45HpSaQ0zTT3r147fmKm0mflyZE4zxEYzzzHFMBoCY33bjiQYkKP/aAT9SaX6J7r/wCjaSyo6tEHPTbzx/mKYtYutM3ABkAKkdI5JNJ4Y0XHhtkEt8tJmZgE8zya7c8QtrhmVewkT9qDteF21EMXeP3nJH2mPyrWxctBiAEk9oBPSfXj8qXYyHxZOi3T/ttOR9wsVKV3fihQxC27rAGJC4Pt396lXt9ibPWExNXstiqLxUA5rlNjO5cyetcVetS5FQE00BqjYoHV7t36u0nQ/MYg88wOT+VFseKV+KkblBW88g4TcFEd9sZJjntWkWQylw3lVnu6m2i5/CgkAdixifpQNn5F0b2N64QpAjfkbuYWACZnme9Uffctg2LKWmmAz7Z2j1yc/wApoqy9xLYDX7S7eTl2PXJJHft2rW/n8EFPC0VLjC3Z84WC1xgI7DExIkxzA6Yqav5hO4XrK7toO0AwsnzSxz1AEf1q1y3bZWO+5eiZVIg7ug2gCfrMVNLYWAW0ypEnc23H1JJwAJOKLCgLVC2ykr83UNmACQmDGdsCJ9DRGg07ZP6KltsQWYAkmSZgEjPT1ocah/mFv0m2quhgr+ynQICctwZj+cVukFVAGpuEDEgoB9QFBxjr/WhrAGT6NkGy5qLdtmDGEEtJMkkt0Anp27UA1i0o2hrt1TIi3AA+qgD05mmWp0cIxFtLM4+YSHfnMYMkjjJyaX6XWFCLb3HCcYUA4wS0gmSYEDM/k+eBFU8Odbm5LSKg43NB47mSDP8AOtdRqr1pZN1VM5CjfjoBMesmjhaR1j5F+4DBPzJAkcfiIH2FY3UvWwTt0+nQn1ZjjAgQCfY1Izum+IbmALbvHJ27ftOD09PWndrxUcsCv5/ypDqHJIlixHAtjkcbjzH/AI9a1bS7yB8skEcv/Y/2rRSlRDij1vh/jVg4F1Se001t6oHgg1821PgzxC7UQQIVSzdsf/Fb6HwNrUub1zjgtA/7YgVUbbJcUj6NvrG/p0YeZR78H7ivFeG+IXmLhWMKYG79rEyPTn7U1Txa6PxLNabLRF0d1Pw3YUSgEzPnm5P/AHHHvQei8Avs/wAw34JEHYowJ4XdgCI6GmS+LK2GBFHaK+nRql6aD6jRS34Qi7WILuojcx/tiqamQpFvYD0kCP502t+hFafoqtyB7irVLAbuzzj6RiwZ3kAYCqABiPX1oSz4TaIbcCwY8EtEcZ7/AF/oK9Pe8LP7LD2Iml2o0d9ZwCI4XB98xUS02+GXGa7Abdi1awiohETAA54mhL/i1lTG+T/CC38gaAfRhC9w2Ns5JvscRwTlp9x6cUNe1wvrnULbUnyC3G4jiYMnJmMetYS0qZop2NTrbhdlW1gfh3MBu7nqQOBxS7Va1j5Xv2rR3EGATjsGkCe59RVLFkMQflXrkLtLSUtwOFAMT7xRa6aE8luzZAnaWHAOWMCACYHXpSwMEu2luIVL3LpyRtWFyBH4YGORmstFo2GLdu3bZYXfc8xOMj6COsdOlE6a5uH+vceZJCKO/WASPQSMV23piYK2CSAYN9sT0HU++Kd1gKLMQAAdWqkAAgbOe/mk1K4ngbkAsthmPMqzR6DzLjsIqU8CPTowqqtJrkYrvFcpudK1x6zZyeKxLdDQAQG4oXxS8VAPzEtr1LCfYCSB3rdG4rHW2VeAeAZjv7+lUmSzzpsIzSGvXNvJMhSOSFAAkdO1a2tRtJ227O6STJ8+THABPT8ulO8Eift3Fee1WlL3/JY/V7pLnk98EwBz06etaRlfJDVDS7qNom7ftqCDAQDuBIkmYoRyrBvLfvKejTtP/dtX+lZa+9dtzcm2lsCFtjPM8wB9p5P3ws65riqXZmQ7ibaD8WMLxjGSJ6gU0uwsiMQ4No2kO2SCcKDgDyjbE+sk+go9NYpy2pa5/DZUHuOgJ59RxQdjTRDLpgrDg3CAoyIOSSTGJjpRqrcuynzRagkBUAJ2927T/I9yIbaEYIpeJ0jMoyPnuCZPoxMVrrtSZRjcs2lEnALkkDPbjPSjbfgy8s9xsARvKgAR0WOf61ta0Ni0JVFXjPJJPGTmcn70tyHQj0V9LoUB9S/4jIBAmWySBjHAnpRPyGJ2rphAIIa6VbtLGWJn09KZnxG2pKs6grBgnvxQv/GAz7bdu44/e2kL6ZIiPXsKLb6CkbaXS3dvmZFOfwrwJwBPp6Vs2kGNzSevIH2BoHW6+4VO3bbhgCWIJAI6AT5jgCf3qW+Ia64CAdRbEEbtqywEAxkkkmcY6/SnGToTSHLXEUyBOO396U+M+LqMO0dkH8vc+tD70YF2t37gAJl5UGM/hkDMCPL1rmn011STFu2jEuQctJHDHiBjHpVOTfLCq4CfDdQdrm2hO0LnoSGyAfTvTnU3CoW4sFf2h/D/AEIP9aQ6TVIpg3t0+XbbXAwceUE8Z56UZ4bqTbLW/luU4JcjjiRJJP15rbS1FFUZTjbsbaDW2Lp2o6lokr+0B69x60afDV6SPUV4vxTQmy7XkuqloxlU3MCSRntE4PqabeEfEfCN8xunzdkD/qkQfcCt1qK6mZOD5iPhpricMT/n50VptZc9DVbOrxkgjow4/wDFc1G38QMd+317e/FW4Iixla156giirerU0q0+o6MPv/ejDYBz+dTsCwp7asMgUr1Hw5YbIRVOcqNpzzkVvG0xMVstxvepcGNM814h8Ksx/wBVyv7gO0fUgZoc+CrbIJtE/wATefic5mvYfP74ruDWUtJP2NI6jR4K743p1YrvEjoB17CO3WjBr/3bbt2MQPuYx6ivT3/D7bSSonuMGgrvhX7pI96yej9uTVaqfIgu3NSxlEtqOzNn8hFSmv6FcHb7kf0qVGyf2lbo+SXeK4pkVKlcpuU2RWVzBqVKOg7LE0u1btvCie+I/r9vv6VypVITArmnvfM81xVLgwRJIUCSBgQOOOYrtu4ibi1640CCOn0EetSpWyVmbwYWrm5F+XaBCg7d5EDAiMzPcx3iaKs/NAUM1tAB+yCTJn2HbpXKlT3Q+rBtfrLSpF5rl3dBC4E5McAAc9T0FFXEa3bDWLKWw2bjEgMB6EAknH51ypWjxRIVqmulUJuLb9FBbMExJ6D26fSlPzLbttU3HuBWfeTAmY4kdJjtXalLhWBvZsXLcC1atWySBvc7mPSYUZJA70RcuED9ZqD6hF25jkHOPT0zUqU4+pA8Cfw9EughbTXE3GPmNOeCWlvsI+tH2tPcXypbs2wImCWIAHsMx781KlRJ5Y0hfrtSqAi5euMS34V8vMQOOBHf71rbBk7NPOSoe7ckk7ef2jHepUqpelISyw19FdIB3Ih/hWY4mCfT0q+r8HW4Q7FjAIImAR6x2mpUqYyZTRLVy3aRoAVeTA69/Umrvftw0HgEkQeKlSt9Nblkyk64A9P4jdybCY6/MICn6Ak/lTrS6piJWA0S1s5X12n+4qVKrR1Haj0LUiqsvpdUUUvaJKT5rTcL/s7e3HtTrwrxVLi7k4mCI6/52rtSuqEm6MJxSsOuAMPT+XtQgushg5FSpWjM0FhpEiqz9DUqUqsDvzCK6LwNdqVnOKKTOxUqVKzGf//Z">
            <a:hlinkClick r:id="rId3"/>
          </p:cNvPr>
          <p:cNvSpPr>
            <a:spLocks noChangeAspect="1" noChangeArrowheads="1"/>
          </p:cNvSpPr>
          <p:nvPr/>
        </p:nvSpPr>
        <p:spPr bwMode="auto">
          <a:xfrm>
            <a:off x="358775" y="-982663"/>
            <a:ext cx="4057650" cy="26860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0" descr="data:image/jpeg;base64,/9j/4AAQSkZJRgABAQAAAQABAAD/2wCEAAkGBxQTEhUUExQWFhUXGCAaGBgYGBsdIBsfIB4bHB4dHSAfHSggGB8nHRweIjEhJSkrLy4uHCAzODMsNyguLisBCgoKDg0OGxAQGywmHCQsLCwsLCwsLSwsLCwsLCwsLCwsLCwsLCwsLCwsLCwsLCwsLSwsLCwsLCwsLCwsLCwsLP/AABEIAMIBAwMBIgACEQEDEQH/xAAaAAACAwEBAAAAAAAAAAAAAAADBAACBQEG/8QAQBAAAgECBQMCBAQDBgYBBQEAAQIRAyEABBIxQQUiURNhMnGBkQZCUqEUI7EzYnLB0fAVQ4KS4fEkNERjsuIW/8QAGgEAAwEBAQEAAAAAAAAAAAAAAAECAwQGBf/EACwRAAICAQQABAUEAwAAAAAAAAABAhExEiFBUQNhcfATIjJCgbHB0eFSYqH/2gAMAwEAAhEDEQA/APch/oMVdoMjGZl6VRUYGpTELCkJZSFks3de948R9eUsjK6mr1WkA2GnYE7BZm/7DHnaPrmgM2jkqrSRMxNosbxG/wDn4OEs31GnTjUe4gmPYc/KSP3PGApSy+XDtdRp7u4yY2tO9487e2LDNUnqj09BqWkxsAPPNngX/MffDUV+AG6/UUWn6kk/llQbnYAfNrDCmX6+nMgaQSSDAJjt2me4HixHvAOpVmNWQlRlQWhZAaCdQ5OleNpK+MMJ1FUBK0KpmWPZyZ3k7mP6C0gYrSqwSWXq1HSpUMxJAgIwIkKZIiQIYH/0cTI54uhZqTAyYW4JHG8fX5H2mZ/NVAE9Omxm54iCJF9iZ+wYiSACvmctmXaxRBAGmTfk3F94XgwG/UIElQxwVqpjtRfmxJBt4F+fsMUXKvo7KqllDFwACS5gxv2jgDgafGKZivUVVp9prPIUCSAAe5rwSFBG+/1xTJ9OfVBqMFptKwANRPmZ1QpAk8lvbCrsA7ZSpEesQYgwF8C+29ifqcD9H/lq8yZqNIvNyDFwSLRwD8gWj01IhnqmRElz/lGOVum5dQzkACJJLNFpvv7/ANPGC0IFS6UpsXqFfAYATa9hvIn24tbDqZRA+qWLDyzHz7xz+wwjlaqCKaqyAywWdhwd5HsOIi0YervTX+0IBjaf8ucDbewFkyS6i+nuJncm59jba37YG2WpLLEIt5LNG/mT88Jt1CmI1IgO7iD2C1ja5uBbmfGBVc9QVgQqxeWjaJEbbkggTEwcFMdjrdTpflYv49NWf/8AUED6nHTnHP8AyKn1akP6OcGNRpWEnVuZsBbf3vbzgDpUfsqemobcKxJItKiw/vCflthpAwYr1P0Io8mof6Bf88FKsB3VEA5hD/XXimd6YzMT6kC0ADaJj9yD81HjFMxkSQqliyyS5O53gCLDug+0YdIVjtJW5M/QDC+byCv3NJOllB3jVAJFt42+ZwL+Ap7liI5Lm0ztcR8R/b2xzLZCg50hJAA2JjYCJneFH2HtgS5Cy9LL0KaioLLpGm9oAtp+g283xTMU0RLIhqm+nTNyTaeZJuSbSTti1R6NQiHVNBGnuuVBUm07EwJ5B98Hq9QQsVVmqGJIRZ887RiqZNme2danqZ6bhb3CfpmWJ94kDwRgNLqlRmVfRYsATUEgaTcLuRIOk3+XnGitQsGD0mCi8HSZO4AE+w+uEFevrZhRALwLuIAE8C+15j80bDBs+B7l8znKqidCCW0qC8liZCiALcE+BPjDnTUqogFTQX5Pc3+k+ePGMuvVrpZmRiDNpJEwSJgBb6gPaN4uGl6rtqZjq06e0cXJjxf+gxEpRSHFM36rhb1XH0ED+pOMPqpSqYUVG4Fwqjg3jUZEj/qMcYOnTxYm5998HGXItwMZa5XsXSMsZNiV1VHIG17cRbY4bGWEksNTHn+n/rDlMrMRFsVCSbzI4wO3kLABPkMTBWyze2JhUKweZyWoEPmGIWC2nStwoInxeG+w2ths1adYCXZSIYidJIvpkXIBInzb6YyVyjVyVqVn0EwqRDMAASWH5bwYIHvIaMaOX6bSRgb6psSxgnTpmJgnSI22xs9uSUWrdOyyKHhVSmpJECIiJMiTCyPr8oVy3WFBgKUAF10GSSPhEAXEgH3BHGHfXpU10uy6QIudRt53J255HnHKnWqQ+HW4kg6ELRDAH9zhK3kZKGcdtZ9NgltIIIYnYkg/l+U2BN5GOHOPpk0GBiSutTBiSPeDAwOrnHq/yxRdEMayxC2gHTHhp0kidm8g40atckDsP3UR9zgdLgBF8xVifTVVB/O4BgGJ2I2vvivS+olw7ECJhIBafe1yCeYFvnhzPKSukU9RN4ZoA+ZH+QOM3J9Nr0yIanAGnZvbu3iTBtxIHFxJUBzK5CqDq9RtXJ9Pf4SdM/DJ1CZFmA/KMOonpfzHqOfIMbmNgBv7fOOZ7QyzDUXeWYXIERwIBmPPNyflgVXIJANR6pAMiWO8wANMctA5M3mMPVbCi9fpFIyWZjcm7He4i0WgkR4wKsMuY1uotIHqRYANsGvYg/IjBVyuXLMjIJVRJZgZEERcyYDXn9Y34bzNCiiksqAckhb29xe37YAFMtkaVI6jpBLHuYibwIHPjBFzeXcgK9NybAAhvFv3x3MPRMF9HZ509u23jjAKaqpWo4IsxpqEPYpi5gfFpInxJiwOCryBzM9V7gKal1DaXKrMXiBcCZt9zxg9SorMs0qxgzEACbwTJEwRI+YPyK3V6YJQSxAHwqSbkAbf4t9t/BxBnXaAKNUggGSoUCdJgzsQGn6Eb2w6fRIHqGYLkUghGrdtpUQSR5Fws8E4HTSq9Z5cgAwCF9l7RPyaT5Yfpx2jmXYalpg3K6meJhgLHTcbni4xMtnKhrQzIoCgELcFiLrJFyIP0K4FsMc/hVPa1V5ufjAMR7AWEj9vbAamVpCp6bSxqA7sbi1iJi+k7C+lvfFMxk0B1OzuSbQTvqLBREWvt/dHjFKmW0sWbuepVHpi66Ro06fNl1E/MjFJiLp0SiJIpgcn52Mi+9hhrLZdEACKongQJiPHt/lhN8pQ0SdOj4LsQDB9ze4sd/GFD1XLox9NdR/uA87wTa/scS2hpWaoq0AQkUpHwjtkfEduIIb7HCzdbpLKAhiLQomIm1rDbGLR1VLEKi8Kix5iTuYFuOfOGMvlAlrfTGb8TopQ7C5vqrVGUrTgLPxcnYGAbWnnnCtRXqkaye0yNNr/AEvh9KXjF/SjENyY9kK0kiwtgyJpMi8c4gMHbfBNZGw/39sLSDZek95nEqGbi3yxewElb4qBq+QxQhWpJ5M4IiEx77nB61DV4EbRgRWNsMApAx3AxHkYmGIWpdBUEn1Ksn4iGsbyZBHJk/X2ESpRR60mdNHcljBYwYN4hRDfMr4wap0yoRLZhwYvpAQDtIPkC51SZ2HjCadPy5p6iSyAE/E35tUwAQQTriBvYeMaau2AfL1crEqEUFQASN11WF7nuPPJw1UzqaUbUCHA0R+aQSIHNgT9MDyX8OkFRTQniV1b88zLfdsXbN041AiAYt9oGIf5BHaPUNSsRSqErwQBqtPbLQfvior1iR/J3/vr/e//AJ+58XWbPVSZpUWK+WGmRxAMR7k+NryOVTmn7tCr26QNREHcmQDuYWeBeJthpdj9BjL1KzVpqUyFVTEOIntksOeQPEHyIC7VHqeojKiXRZmf0rb82pyTuJin747mBXOmyaQ1wtRizAHaWA+ZE8RMTgqhyQ1RAFQaoBLEtA49paB8j7YqxFnpOI15hgZkABRIGm2xJFr/AOI443SFnSe9CO4MxJZtgTeAAC1vJnjC9PKtVIdqmhg06APhuCok8hZBA5Y+Bi2Z6dTVC9WpUYAd0uRJ+SkAEzxzEcYPyIJSFNmUikpZnkGATA1HWCZgSzQd5b3w3VqU2uzUzpPOk6TJHOxsR9DhKjmqVIAqEDtAILyF2BveIkAe8YrX6hljUXT6YiSWK8y1gY3mT9R+rA1fYWMfx1FVaoEBJPadPxG5lbSRMmfmcOp1AFFZVL6rAqhg2JmeFtY+484zm6nl1WRB07Kq7HuXtsB+VgI8RyMFz+erWSkhJIkkiANlA+51GOFPJGGkIrkqpUvUanUGphA0yQtoJPjuuPywRG8tHrFkX0qkuYCtC2gMeTsCfqpBIkSvks26Ui1VIVVnubUSY1Nce5gD2+QxXJtWP8wUaYqMBu0wsFgogTYmDtJBMRs9hMI1N3ZdaKlNbwGm4iJsAQDP1CnAXpM1U9xpKCVUaQCRuzDxLEXj8v8AewSpTrfnqIs/pU8XMEnkc8CfnjG6lXFSpNNmYkASIgC9hbkmTfcDwMTdFJWbmdpIAGZj2DtLNpm4O/MlRfGAtRdJApFmBkOWaBttJmwVRO503InBqOTZrnfkn/XFxTBkYz+I+C1FCpypOkNJAAAEmBbgcYbXIwNjgy0yDEg4MzXgT98Z03kopSoEHYDzg9RVa62POOVZ5InwMBS2GkS2NiwiPt/rimk/+cZ2e69SpEqRVbT8ZSm7BbA3IG8eJgYayPVaddA9JlZOCP6HkH2N8auDSuibQytERJwOmTJiT74YSsSNrf7/AHwLNPGxP+/64mgLrZvixWrTjAgBY7nwcXHnbCAEhv5wVxO4vjlW9v6YtTMbkkYKAESPBxMXZvl98TBQAK2TVjpes5Om6kpcW3Gnkg+5lvp16+XTsZqYK9xFQgnk6m1GZmTJPE8YI+TpqxquZg6rkwIAvAtaJFpmY3wuaVOoGMqgmWYwTsQ+nwRIGq++2NE77AXz3VMuVCU/TVjI1NT7UA1cWkmGAHsx4uenmFpUFCKVPwjUt9VyWaNzEsfqN8PZOvQMU6RHaLADYCw4/wB3xT/iK9wCuxH6V37gtpjmf+0naCRvigFMlXzDa2NMqTMajCwAClrySWOqOQ3gYeH8THxUlnbtYxdjtqEyunncHyMKZ3Ns9MotKp3ROsabSZF/IEb2DebY0KBqGdYUfpg8ACP3wNgZdTL19YqepS1AaQWQwC28CRctpHyEbkk6WuqFeWpg6e1gpgG/c1xPFhGxvhJMpUd5auJQ7ItgxCyDJuI4Inu+UFrdMZhp9djG9h4EagIm/dx4Mi2H+RCGXApw3rO9NBP5e9yTCj9XxXnwt+cNLkl1Gq2ktMkBiRufMiBJvAEAWEDF26MxZWaoWi4GkC15G/8Ahn/D4JBaqZVTYghdokwfO0TgclwFC+QqU9IkIs3SVC9pCtccG/tc+cVPWKJJE7BSDsDqgACdzx/6MHT0iKjlFhZCtEk6d9x+uYHtPOKZfPUqdJZI1XMCWMmWuRyZknaTvhuuRCWZ6oCwlWCpDAEN3kQYgKSYkR5P+G+rlM+WMCk5EwxMAD4try0ER9RhNeq6VGpXLbyANzeI1Cw2HsMcrdTqMDpGifqf9BiHNFaWNdY6iNDKyKRMQxFxEkgbsZt7G+M7L56q1OBAYXJabzewBsAbC+wGFqOQJYsZk/mJJJxpUMpY3m2Jcm9kNRSM7MUKtS9RyQs2gAeDtEyPPvgmUyZGwtNsaLpAA9t8cSntb6Yncrg4+VJWb7mcDGXAFhP1wZ7bk/LHaQ8XMb4ZIMLyZxF1XIj5HEqtafPGLoSRP7YAB1aE3BvzOOClYyPrimdzJSmziNSqSBwYBOCKCOfn/vjDoLMds8MvVb15Wi7akqwdKkgApU/Te4Y2vFowxkckgzBekBpq09T6SNJOrta1pILX5j2w10fMivSpkFagZBqKwQbXkbb8YzK/4PFIs+TrNlqh3UXpN7Mh2+m3jG6rD2ePIg3c7UCU2eD2gmAN44Ai/jHi8107MCmM3lczVZiPV9Nmmm4PcVVRZbWA/eb42cp+IXpOtLPU/RcmErKZoufmR2H2bC/UGrZL1WWn6uVYlwF+OgxkkRzT1Xt8MnFwi4+9mKTRtdPzq1qSVVtrUMJ3g4cTu5n6TjA6R1rJmkgp16ZCqBDMFIAEXBgjbD2XzqVKoWlVR4RtWhw0SUCzB/xb++MpQab2KTVDVVlW7MF+sYzaWZPo18wpn1JFMSbBZRbcFmM/UTfE6qHV3YrZUXQSRuCW0jmWcUx4gbzbDXR6gWnTpcrSUkxaPhBMcmD9sNRpWK9zzPWMpnPVb02fQIAgCLKBa3nExer+KJJIrIATIGljbi4sZEHExutfROx6up0yiE0kQoYNdjuDIJJPkz874qmWoINQVACNM7yLLHM2AHvGKV8jl01O4XeWJJPxG0388+3gWLn6lNU0llWLLI1aTxA5Isftjj3fZqDfqoHwwVJgHyblj/hUAkn2OO5bquoEutQkzpUIZA7dIPuZ+Q52khynWadMafyoIUm+oAHY8k6THmx/MJeGbIA9SdTEkaVnTuY8WFpO5xTVcCyWy1ctqmmywYGq0xz/AKf5YSyn8Sw1CmgdgSC+ybQhgz9Rbt98Efqki1KrqA1aSACbKeJFyY/6W8Y7/F1iYFKFNjLjyd4PIjbz7YS24GGodHcDurMJJ+G0+5O5N5PvERtgydIEEmpVa4N28GeALTx7xtbCtOtVAJZlB0wNEsA3JMx9p43wsFYx/MqyGJnXAPcGgi8gQBfifOFq8xUaOq5p6m1fGWWO0arD2mCB7KcKVsoikFqlQ8aS+/w8cntv51GcVy2WZQ0uzkmSTuTAHEePliUstciJwtb4KoBUo6kWnBWmsQtzttJ34/bDCZQAAR8sMmmBAgj7f5Y4AYEcb4mryF1gqlK8H+mC1KdrAHFKSHnbjDK0zHP3w0hWVCki1sVp/P6xgpUm0kYSzecZOynTaq5EwCqgDaWJMAT4k+2LSb2E2MGnJvt/v7YQ6pnloIXcwgKiZsNTBZPtecZtfqOfW/8AAo/suYGofdBjNz34no1ClHOUKtBdUslZJVoB0gHkSZmI7RjWPgN5/wCEuZ6tKqPBBBXyLj7i2L1qq2tBjjHla/4Zypp+vlarZYkSr06n8snYSCSGWYEWxqZLPMcslWoBqKAsAN28DzJ2+eIl4aq4saZoX8Yzur9aSgQuis5I1EUqZfSNpb9NwfnBxk5T8VOj06ebyz0Q5CrVJDKW94AC38ExP1xodW6mMtVSo98vXAX1F/I941f3WU2PBB84a8GSe6ByEv8Aj1LNJUpUn01mUrpdYZSRvB+KN7YV6n1HP5JS9XRmaJUqzomlkkQGI2j9vlbHo850ShmUDVRqJAKVFMMvIKsLn+ntjM/4hXyurL129VHUrRrRcsQQqVRtqMwG5xrDTwvw/wBmQ7A0fwn0/OJ6tGV1D4qJi8cqZAPkQML5n8PZvI/zMnmXrot2oVfzDnTeJ+UH57Yp13oZyJ/isi5pVJCmlBZavhQokz7RFie25wLpn41zWZqmhTytJKoHd6tQiI37YDH/AAiTjX52ri7j5kuucnssvmaeZywZlBp1UGqm4HIkqZ5Ht4xg0q+dpr6dLLq9KmWVDUrQ7KGOnjgQATuADzjapZUqaKEglVZmIEDVYExwCXMDxjudztKlZ3AkWAudibDc2BP0xgnTpK0XRmdM/DuUrUEqVcvSLuoZrCQT3RIid4nDPTshQy9V/TppSUU11ECBdm3Pm2K5HNtUCUsupVVIVmcbLoBBAmxO1xa0rfFKWS9RgtSs9QodTQAELqArAcxqmBaDqEkgw3e9vboNi2bz1LMU6ioGqFRqABK6isMsNaATHjnCGd6bU9J6hqNqMQFksJAQE3hdMu2kAgaj4xpO9OkkLEppQIpkyx0qImYtzwD4xn5fp+YrI+sBVdg38wXUAntVJ27acgwGhrkMCCG3kvMGNJ0mhHxAeQKjATzYNAvjmKN+HQbtVdm5JCf5gn7k/M47ibX+TGl5GuOhU7doKRBBJJNtK7nYKSPr93Vo0l/KNyTbcnczvc4VZGAjU3/e3+RAxymnz+5P9cc7k+yy1Vy1k7BvIA/oRt/u2OikYALsQN5J/eMXSn8pxWrY+Thb8js4iKJPJ3xYU+cSnTBOOMpGBIVlzRnkj/LEp5UET4OINXj/AEx3jf8AbDoLCqg2EbYFUjgH54l+JjHfXN7D/fnDERKnknGbnM8qMBUqIk7BmCz9zh5VBBg/TGJQyOWrPXWtRpvWDdxcSdJ+DTOy6bSI7g3OKhFPINnocm40zIg7ePni9czYfcY8l0npX8HmQiEnLV9QVCSfTqKNdj+llDfUY3F61S1FTUphw2nSXWZA8Fp/bFOHWBJj6sRyd/G+E8/TYkNTbRUHwsRKkGJVhIlTA8EQCMc6vnzSy1SoFLFFJtf21RyFHdHIFseXzXT6mU05nJ1alWioBq0HcvqTlknYxe3/AIxUIeZMmenXMVzAKIhkairlhE3iVBkj7eTF3s1DpoZVZSIKsAQfYzvOA5d0dVqJ8DKGU7SDzBGCikMK3ZSSo8Z1DoNTKl3yairQa9bKOJWDuUnb5f1sBqpXTP5X/wCOfTiIAA7HSGVWHADAW5AtY49Gzt+XHmOtdONGoM5QADSBmEGzoTBaP1L8Xvf66KerZ57/AJIaoUr9ZWvSrZPMUxTzOnR6TbMzWVkP5lkhp3EfXHo6+SRqJpOgZCoUgxsNvlgHWeh0a4C16Yfwwsy/I2IxhVPw3XRiuWz9ZQOKiirFpiTtbA3FrZ0G/Jj1Oh5zKViclU1KAT6VRuGOwBIEnTuCptvjRy3VM1VelSzOT9MFwfU9QESn8wWg7lPONDoeQq02qrWr+u5Ky5WIETpiYA7p+uHqdRWam4YFQpO95KgiRHb2Tv5w5eI26aT8wUawMMlOowGptdMhhA+ElSNyCLgmxHM+MeZ/HHT6FTTJ0ZqV9OoJDC5gkrcgaWPkRbGn0vL166Fh/LFVdbOpksWEAAHuQKsWgXH5pOHqVGiazqwJZSsl7qsrpVR9pvy9jJjCj8kvQHujI/CtbNVKdb19Jq04pIwsHhmBe9p8WEwJ3xqpkwjrq0VatRp7gSAokRc9xCMV1HeCY4MynVV9eqqsgppaw+IhVmIt23BA5+WMzL9PzVao1ZmFNXGkArcIGVwIG7EFkJkWAxo2s4ErNbqeeYUaxosDVp9jBZIQkKZ2ltIYNH9MZHTenO1MaXJps3cWJBKiy6YFhHEiSNV9Rn0eS6YiKVBJm5Zj3MTyY5tjtNCFi+MNenZF1YjlOjUaellVdQmCRsZJJA2Ukk7ecPaSFsf/AHimYzCIQXYSbD3PAA3Y+wvjP116kQmhC4DcNpuSbntm1okT9lTlkeDRHz/YYmAt0bLG70y7Rdm3MWkwQJj2xMTURjrC4t++ANEmP/WD6p3nASJ2GIoDhqk/+DGOAAib/fnEfMLSVncDSilifAAk/tgXSc6npqqujOZZgrKe5iWYe9ycVpbVhZfqR0J2WdiFUxsSYkg7wJb5A4cIgYwetUsxXqL/AA9RKXpDUdaagxYFQPaFn/uGMrNdXzuUGrNU6b0zIFWlqhW/LrB2BNpH/jFrwrSrJOqj1OWray0GAradU2JAEwPY2+YOKZ1nlVUlQZ1OoBIETAkEAk8kHnmMYZ/C9JgHR3pVCA3rUnYaib6iJ0tJvilPrtfKMEz4FSmTCZpFt8qij4fmP33xSgn9Oegvs9AnSyLitXBPJKn7hkIxRhVmC1MjzpM/bVf6EYt1TqXp5d61MawE1DT3D/FbdQO4xwDjJr5KtlAK4rvmMvvUR4Lqu5qIwA1Ab6fExgUXJCsr+I+p1cq1B0p1K66anqBV2HYQ1hAg2vxOOaKWfpJmKVQ0qoXtqUyGKE3KN+pfKn9sejp1dQDU/hIkHyPbHketfhaKnr5KoaFcnuA+Cp/iHH0BHtN8VFxxh9/yDsUzHV89lWVszQFekgMVKFt7Sy8GJGwHcb4b6PlMhnqIinRqPE1DAWpqO5Js1zN5jDHRPxC5qDLZpPRr7rPwVfdD59r/AHti3Vvwyjua1Nhl6639VIA8942YeZxTdbPZ9rAhDN9BzGR78m7VqA+PLOZtz6Z/3/1bYR6fm6tOi9TKBq2UaQaf/Nyx/MoH5gsyB8uLnap/jAKqhqVZqg7anpUWZAws0EwCJm4nHOluvrjMqwQZlW1oYWQun03jgxM+deLuVPUv799k7cD/AEzruWqqBRqpYRpJ0sB4IMEeMOMy+pqDCEQyQQR3Gb34C/ZsDznQMpWbVVoU3J3bY/UiCfrgGW6VTTKutFUpLU1NB+EBrLM86IxhUcovcWqdbzNS+XybOk2eo4pg+CFPcR74DmM91JlK/wAFSgiINYGZ+v7YHU65WZ6gRCpBAUSrAdxQv2nU41BokbU5gXjby3V2HqJVpsCg1apBMTvCjgQTz3DfGtaftRN3yY9NM7VUtms3ToIp7kogAjY91R5K2PHnfDmWzaUh6dCnUfuGo90liN3Z+4m0SRFom0YJ03pHaalUsxqwzITYEyYHyB0xyN540a+ap0gS5VNUkzAm0knzYftiJST2GkzH/wCH1aoK1YRHZtSr3E7AXNiNK/vsIBxbP9PSnSIViCzQZGqQW1NMsAARM3Fh7Yuc1Vf1GoyBKqsxZQZZxIgkzp5iBi6dDDkvXOp2M21KAO4AfFeA29pj3Ml1kfoLP1SRSp0Z1B7rqKnTTibxY6okRcK484Fk+l1ao/nkBGcVHQjUXazX4UB5Ed3aF2IJxuJlAlgFAni3384K0p8ULzM/64j4jX0oensBlslTVpCgETeL3JY33uTMYaqVLWBH2jGGnWdRZaALkGCRZRt+Y2O+wPnF8l0+tINbMudP5UAUHb4pB1XE8bxthU/uH6DObz6IdLNDCPrq2A8m0wNhfnAMx69RiARTpQVk3c3MkAfDxBJte20P0Moqd1NBJ3aJJ9yTdreTjKznWNI/lr6rSRpHsQG4Pn9jgX+oeo7l8qiHUFOrbU3cbbAfpHsI3wRus01f0wdT6SYWGIgxsL7z9jOEkFaoS0egkMoUwXaYAYz2oQQYA1SCMHyWXWig1XKqNTxdtIuTySYweoF1qVmuKSgHYNUgj5gAgH5E4mBD8TUeFqkcEUqhH0IUg/TEw9L6CzaqKBhc82+mJr1fPFlaBt++IAQ6nlvUUU2WUdgKk/pHcfe8Bbfqxj9W/A+VqpFJFoVBdHpzII8ibj9/GPTNWn/THKUTaJxcZyjhktXk8R+HuvPQrHK9QJWqWlaxPa4gKJPFlAB+8Hf3eZVGRkIDKykMGFiD584S690Klmqfp1V1H8rggFT5X/TY48Vk8/mOmVBTzWqrlCdK1QJKD/x+k/SYjGrS8T5o/V1/AsbPA9SrN01hTdi2SY/y6m5ok/kfkp4PGPTVcqlZb6KlNxzBDA/tHywwqJVQEaalNx8wyn9iIx4HNZmp0ura+RqVdMEkmmYBbTzsTAvOk83MqPxHt9X6/wBjvT6Gr03KVOn5hKYJfJV20rNzRdphZ/Sxt7/O57mqj5Ifw1Sf4KoYp1Zn0VPxUmO4EdqtxI8YJX/EOVzVE06VVS5ZdCmQdQZSpAYDYgH5A49Jm6aOCjCVYQykWP0w3Nqta99iS6LUswGA0EaYsRyP6HA2ANZBYhUZm9ySAv7B8eb/AP8AE0w38ivmaAmdNOpA+k3/AHONf8OZBaK1T6lSoDUI1VW1NCgKb8DWHj54lxjVpjt8jPWekjMUypUaxemx3Rx8LDxBg++PHdX6jmFc0f4s1yCFejQysmCRqUtJCmJ5x7BeuUzPpnUA2loWZ/L23GruMWm4Ijwj1PtVVoyUrVG1lQSbkFthMXdpMiQAbEDF+Ha2aFJdGK/4vzFQijlslUkixqdoE7EgWi+8jDnS8glCamaq0nqIgHao/lqABb87GwljeANsamV6KDThmalLAoFPwIsBEPBsJIuAWaDzgeaydCgNTD1G2BYyTuxse0EdzEwOZw3KOEJJ5Fuo9XfTpoo6nXp9RlECQpmCfckiCYRtpBxoL0tqkNXYk7hFMAdwYAnyNK7RcHzjKoO+ZqUQWYMp9R1he3WCyr80QRPlxvNtDQ7Myuz00DfCCSWCsZMjuYMNNvBIiYJTSWyGtyz1qFCroCqhIJOmBpHvbdmIABibng4WynUQ1R3y4ao7lCwLABdQUSSASCFCmOduLcTL5OnpBu5JILi8jUdiBfuaAAT3Hzi3UuqJTZGWooQSCCQgYiZQaoAcCDpMcXAJwkukA638QyRKK2qCZntvBHg7GD73G45l+noDNUerV0qNbX+GYjeDc84Ry+feqzKUdQWOlgpQ6dOoWJnUO2TGkzzhil1tFMVGplxIJU+Ofa0TexIE4j5lsUqZqLQG+3tgoYke3mNsZeZ6lUqjTQQhiP7RlIVQTBPcO4xJiP8AQgzPTKlYutaoTT0QoWFXU250ySwXYa5EyY8JR7HZTM9ULwlBJcuyBz8HZdp9jBW0/e2G6H4c1LTNcitVQG5EAyZ+Ekzfk/SLYMr06FNQzKiINKj5bAcsbbb4mY6k7KNK6QBOuqYgbk6d7chtOxvh3/iT6gyoQySqAbzYAf0GB1Oou39gg0ggaqitFw0sNiQO35ycZWWZ6xFQ0zU7QVdzppTMhlGrutDBiCZja8VpUwHU1a1TNVIJCqJSGJseIMQNZAgCOMNQrIXYYdS9UqVqPUqUyTopJpUgmLkkgSAYlwYOww3kC1OPUFKghPbTUSWmy7QJuNgcCyfTqhLmodClp00rEjYS24XTAhYiN740Kpo0VaodKR8Tc+BJ3PjfBJrCBAqeedx20ikjd7CeIHxH329id8DXKhf5lZg7KJ1GyrAN1WTptzJPviVuoM66kUkKD3P2qAOTNyObbjAIR6YSrUatIAIpqwHzJW49wSB7YlRb8h2PUykCDAgQJiMTGXldWkfyaSg3AZ4aDcSNJvHvjuJcB6j0OvmMVCiZEYEbjeMWS8kTbzhWMItOTt++KmgJkyMTTzJwwoEThiYNVEf64DXy1N0ZKgDK4gqdjgofedsVqxpJUAngTH3tbAsiPJdL/BValT/k52rTuSFADIJ4gm/ztjf6Jl5y1I1AKj3cuQLl5JYDiQ3+WLVeu0UDk1ASguqmT7jxIgkjcAE7YVo9WlQmXpO6ooAJspAYoIaCCYAPyYTsY2k5yW5NJGgOm0gQ/pUw4/NpWRxvEi2A186ivpJAhQzMYgSYUGTuxBj/AAn2x3JLmHWp6mimx1BI7gOFO/cBE3iZiBGF8t0GmkMSzvq1SxMaoiY5t5k/UknOl9zH6HanV01RTV3MgHSrELci9uCrfbCiJUqrTR3XLAOLWZpBGlJ7k1E7k3O0eXep1gopIAYJHYlhpmPtqZSY4nicYmh6tbXp101qKKaKp0a0uSWA+FTYGJJDbDGkIrImzZbpOXpANUOsjSuuod2k6SBtqLOfnqbyZYzfVKNIdz9x/LBkXAFgJVTtqNsZeZ6XmcxDVvTpi4CLdktp+IRqsX+4NiIxr0OlU1/KCSVJZr/DtbiJtERhSrl2Cs883V80zqUXUrv6dMEaRI2YzDteWPGlNgZxp5jpTZhnNTUilWpaQBMajLBj8OsBZBBsB7zsfwKs61DMoGgcS0At7mBH/UfODp8VvrhOa4Q0uzJqZHQpNIaXJh3UL6hAnlgQTPm0THGM3quSzNOpSZK5NOYLFUDyRA1bIy8WA4nYMuzmerU1YibyRABLE7GygmxtO2+MhMkjkqtCn6oQF6tWmGYEyBIkktbVci2HBtZBibZRndnd6PepVmWSHBKrEMSEHurG4vtg9LKsz1DQphtSlRXc7hiLliS1QBAAIBFt4IxqZbpNPUKjjW8WdhsBsFX4VE+BPvhts5RVlDsAzEhRyYEmB52+484fxL2QqAL0ezepUdizFjpOiJtEqdUQBueBhnK5RKaxTRVEWCj+vn54U6j1CqYZFFOnv6lQGfpTsb7CSDcWxk1iK9NwGr1tUrZUAjUpMQFEGLSfvhU3lh6GtR69RLEDWfYU3vIBkQvg44+YquZCCnTkd9QidI3gDY7i5974SzOdZIFV1pFydNOmpdztEGN/J0ke+CNlpIHpC8gVMw2o6tJI0oSdO0x22m2DSh6hTK039V/SVXAT/wCpqN+aQSqgbLBJgQDAvscdWojBmXXmaqiPhKquriIjkGO5oAk4Izq9S9R6xCin6dNR6dwNRDCSBySSNoEkHCldBRHpV30a6julOlOpxI0AlQIgELA3texxVE2N5PLgH0XrepoECmnaoAgDWF9osSB7Yep0qOXQ3pqvMmLxsPBvOkDGeoBoXX+GSxKrpLG8hbArJPFyZjBnqeioanQ+JoV6hOokxLEGWUACTJWy4l7lDSdRZzNJf5cGWcMIYEgQphiLGdpmxthFClVtVMNWqA6dbdqLpkWgaRzGkFjN98DzNIPVJCPmJhtRYCmDbSBaCALz3ETbc4BTzuqu1Cq7uomEWyiI7WhdT31TJCwFtfAl179/gLH0oq1QpH8Q40s5JC06diAQLzqvYTtci2JnEVQxauzgMGNKmLCLKo0mU7tJkng23xymVDHXWIR4C0l7SAAAFlbhZkmI3uYtg1ItBEU6NEMG7rswABuuykmTJJO1pxVolpig6XVN/RpfMBCD7gtczve+JgtDqFGmqr/EPYA9xMkG4J23BnbEw7fQjU1ExGxvODJEe2MjJ9Tip6RVtJFmIsDuV9xHPBtjTCg82xyRN2GF7ATzgbKwFyb7e2CAGLHbbBKKmbk+MWQA0QBinUcialMrq0NqVpAv2uGIG28R9dsMGoA1z9MSoJ8EcYE6dgLJ0rLrB9JZF7iSJM7mYvimbz1BWKtURSoJKlhIABYyOO0E/IYF1zp7VlVNehL6xF2tA3sI9wf2wTL9Korc0lfnUw1Sbib25P3PnFbcsQhl+u9tdkVmVGCKgEmdiSVmBJ23AXa+O6szWBAX0BBGqQxBkgFb3sBx+Y8i+wgC2AgbCBbBhVhYjnBqXCAVORplVRkUqg7QVFrRInY74OjqogCI28W+mLgz4xjDqc5hqKiYIEw0jlvaLqAdpmcCTY7NOZM7e2B1s6iDvYAE8mPnc+N5xkvnK7VHpdigX1GG0iwWADEmCbn6DDPT+jUUcO2qo1zqqQbnkAAKJ+WDSlkQaur1wBRJVCJ1kkTc2iQxFhfnVO4w4elx8Vao8AWnSLXntgt/1Eg4Lnc6tGmWMajZV/Ux+FfqYvxjDzdbNag5ZaSaQH1D4eWKjcxAUE73MQRFpNoRo5bLpT1MECySWIgSd5Pvc4RHWabgnL03qzdnRYBO3xMQCYAH2wplWpVCCfVzNj3OP5Y3O0CmfFgSPpgbdTLMyVKgQAwKdBSxI0zvBI3jtAMjAog2N9UzBhSX9OCBppxUqFiIgxIETMQ2wPthWsalFv8AlUELELUqd7mV1E2MAEjkgWFvLFTIoqbLlw0gsxGtr3FzF1AuSTEiBviZetqZTSpu7ltHruJCgDUSARYGIGkAT9AaVCA/wbOisPWrVNYYPVOlAyyJ08Lee0XtiDO0WdlGZdizENTpjbSINwJA7TBESSY3GJVpID31quabmnTFgWgz2/AIIiW2Hzw5lqjAAfyqCzDKDqeQA2kxCodIv8VjgYFDknYaqaCgG0lqj3cgHb4pggfmOxiN8cp5cMwPpmuoHqLVcqVLEDbwIUXA+XOAlzVDJorVWEhajsqobfEBGi0kSFY2nYzgGabSpy5cs8KBSoLOlAR2sZvIGmTHy3lIbDtn9RINdZERToXP5Z7iJIGoSQojE6YlVlGnLii7TqNVpIAtMA6ntpsSBffyZw9Gn6mpaCLJYuAzH4vB08gi5vaPNaXp9rKtXNEqw3kBTLGZinckCN9uBhi5KJHqKacV3Uw1TZaYNrG4nbtW/mMcomk7Fj/8issgAqsIRwo2UEizMZPuMHrvU1IarrTUhwaSAsSvEQJ1A6RYcmN8It1EK/pequXQDtUGX9y0ygN+ZM++Jrr378irDVqm3r1AsX9KmpMkzAnd9jYAbe2CozMD6aiiCSSz3a/OkW/7jbxhGjVJZjRp6RPdXr2LDew+KPY6RvEY7TZalPUEau5WVdlGhSY0wNt99MkQZNsGkLD9IKhX9FWaoSQ1aptY6ZO2q4+FYFhJGF67IWVlC16rNpLsYQlVLQAAQIknUAYgiZwvVzSmlqLmuEJlVAFMaZ3ItFtma9rXGDtpLo1Sp8SBUo07EAXOxkXm4i0CcUlQmKdS6siVGWomtx8RWihGwsC0kxtfxxtiYZyD1qaaRTpASxAZzIli0GEItMb4mDUhUx7OZqnSeXDaiphQCbTvHEmBhjpmYY9jzIAIJETM2BO5H9IOB9VdZpIxHxq7gePy82HqFfnB8YC3VqQMBtUiRpvtB/zH3xyuLSTSNTfVyBilHe5N974z8nm/VEhSpBMhrbWn3GG0Hj64aYUFeoAQcdJB5v74WAGrkxhpKc7jFCo76oAuB9cT1YAkEljAEx9CeLDFaagHB2UOCCI+eARg9R6m4ZQq2BbXpgxEgajFlMEzvbjC9PqVRiyNVSkVGoyASBJA3leI3vDeMP8AUckAERQAgbU4sNSgSZ/USY+d5OM98rFUNToSFHaYBBYCAWJ3ja3M3xtGqJZpfxiksE11nMArTB0gj+8SFXf9X9MA/h81oLVHSiAvwUQCfqziAYtt9cMDOVwdVVqdNRczdjM+8bgwPbC3TepoyVClGqyuWZi9kBMQDqsZEbTG2HXQrAdBr1XqXRzTgAFtjMkuWN2OwgACDhSvnq1NammujOWgIIJEdsDUQLGe6LxjRYLOqtXnUwdKaBvbTESxAAG0DmL4YpdPqKSaFOnl6UH4gCTe7EC2wtLcmRwB0BnZTK1mH9lrIdWV6rWtEmfiYTsFUAwODZb1Hap/OpNmCphwI0ggHR2zBJ7T3E3LbECdKjnKTqamupWJp6NIEhhtfSIvM721XjHauZqhRrZMvRgQojXYcsDCiBsJsIwago6VlQa9aA3w0qMyY+ISvc8G1tI84plEddfprSoiFJLQxWDctEatQGmSwiOcG6ZlZCiihSnb+Y++nkKDJPzMDAaS5ddQpharQZqVD2awCN/hDE76RMb+6AHmNJqJppvmqkyWMFVMDTG1NPMi8A7kiWszQYIxru7M6iKNE6Y06QdJnVEkSxgecXr5mQEaroaBqpUO5wQdtWkkA24G2+Mvq/QFJ1ByiBdLkwSy2s03e4FjaLAbQ1XIGiKbUNTF6dCgBpRRx3Tt8IJJPB42i6dDLIRNBDUctPrOTNySxUuLgkboIvtg2XekzCAcw4ABb4gpG0/kVp8XwWt1AGRUqrT0wCtPuYneASLmN9K/UYW4ymdr6Sq16rKGJhaSMBIMGWALW8jTHOGKVRtOmki0U3L1FgmedEgyL3Yg+xwBX0UyKdM00g/zHN5O5gFmdixF+SZvznUkorr1O2Y0k9hEqH3JJ+FRcCXOy29xIGaZzCzNBXzLbFmbSgiJKkjSf+kH54V6dndOoHMCdRmnTBa5hjcgux+XmPGOtmw7Mjv8J/sKQlmiDB5i4JAgC0tfHcvSqKrNCUEGogHvaLwDBieTcnfD4EDNX05IT0uPVq9zsJHEljO3c1vGFKVP4XWmKbaxNSp3MQTssXUkRJMDeJ3w3Ty7KNRFOkqtZ6ja2ZbMbGyFoLGCI8WnA6KB6dSpTp1GYEuGrSFJWwKgxbTsdoAk+GB2hRTdZzVQsTII0KZJk/kmYHJAFrCMNZtSXX1T3RHo0ydpuTsYiBJgWPnAcjm2NOnqqVKlSJanRVYBIBh2jtiYuV+W+HEp1AWFNVphoLM4l9RuTaVe0AGYEHfbA0Ag9LSCazCnSBDLSQC+mCFnm4mAJk74IuXZjGWpJRpwQzsDJa0EAXIHvvPtjSymRRJY9z8u0E/fYbcRgGa6gyOq00NTUTJU2UAckmxm338YjV0VR2j0xlUA1mYgXJVbnk/fjExYeo15RZ4Mkj6gwcTE7jLvkaeomqNZdgEABsApAHygsSTbuOJmaiqwpqFBiTFoGw+s2wHK9P1DUWdQDCdxnSOb3Em8DgLip6OnqA6QQIJm5NtMGdl2MDcjENoYrW6ogAC9zgwAPPgnYWvjWo1gw1eeOcCzFBEQGFTibDbj6Yy/+JIpkMpEwbgzttHNx98Y3WEVVnoqYAG18WapJ/0xnrmSwHM4MlXaLY0TENrTF44wRR5thdHE2seTi+YrzaZ+2KJOVMqGMMJUXg+39cFfLhp1VWAj4VgR9fin5EY5QDBb4sFHN/Pthp0KhCvlEH9nTBeI9RjqIjaSxJMSYH9Jxn1qCsGWvWDECHUWmYgeZ9hPxj2OHqWRLGajs0GQo7VHja5t5J/0HmsiWlEC01NtQAEbe2okXPgmMaxfmJgOmCppX06C0heWqAliPy7nWx2nVHMecVapDx3ZlyZIXTpXwN4UX2Ynk7gYYaiukitVNQz206ZIGnYDSpkyP1EjfBMvm20qgWnlwoLFSATpFhAB0qBKnVO42g4diAnM1oJqNSpBANaiWIkWvMLedgdvey9BJM00etVVtHqViVUARqOwABPCC5GAQnqxQUVqpXUatRiVmFlgY0ixSybz7YLnKZHpJWqkiDNOnJZmtDCO4wJk2veBaFpA69VtOl6hr1dvSpKQgMkEtBkqCCO5oMRGBdX0nScyFQWCUgxGkgkSzgkAXElR4AnljLVGKEUUFFFbSXcDebwAYYyeTvMycA1RVijT9YiddVyBDSN+LX2Hyw0A0cwQirRp+lTZ1UuRp7WmSALqfBaLkc4V6hTVlNOn61bUzLUJYtpAEwJIVTOmCdsN55BFNczVEn8iEgMQCZkdxEWAHJ5mwg7yopKMvl1a8qFLC2w/KN94PzweYBK9XQFDkUKYNlTuYgRYkC1999wJxMrQq6y1P06aG4LKxZpDeYYm67ncEXBx5+hnKiEuaepmqRTqVmk6diYA8KXIWBHONPJ56nVZY15ioCbGFUQSNQE6UEggEmbYdNAHoulVYmpmBqJnSVWdoaAFKg8GY3wucuSEp1q6rBX+WkICR55Iniw23wzmCYC1qwpBpKpSMkgEW1R3XIEKMAo5bSVNFRT1ai5rA62HynUReTcfScIA3T86KSTppUVqMW1kyXF3J37e28k7zbaZlyHdSlNm0mRXqkybEEhbRuRYKPnbFabUnqSqtWqqABIimJEgjhYBG19t8MnIsxmswYcKoIWPDAnvM+eOMDdAZ71gDN61TWEDH4EYjcKDpEe1/fc40KeTeoB67Aj9CyF535b629saCV6VNQGKqo2mAB8sANZ6hHpoQnLv2yP7q/Ef+qPriHJvBVEXO06QVAUWZAUQIgT9BH9R5wmvUqlQA06DEMCQ7domO3e5BMXiN98Z+TpMxlESswZg9ZoiJ+H4TwVFuAfAw7mcwqsVqVXYmCKVIFY4Fk7vaWMYdUFgalBf/usxJLWpISOAI7e5uTAAicWzqqB6RH8NQNO8WYkmNNrRGq9/Pg4JRYgakpLSABBeoZYAEzAG43M6vGAJWWoexHrPIYvV7FUqe2LedQ7VOxBxViD5Y09I05VnHDMqyffvIb7jHMDrdKdiS1eoGO4TtUfIGSPviYm13+o9zVQ/H8seZzjkqZJPc+5//GcTExjDI2UUyXB2FOpbj+0bAM9QUV0hQJrQbC/aTfzcT88TExbKR6bI/m+eG6fP1xMTGCwNkp/DhjLqLfTHMTGiJYae7A6pv9f8sTEwxBaJsP8AfnHg3rsXClmg16oIkwYdokc47iY08MmR7GhQVKZCKF7T8IA/pjzfRx6mcZanePTQw1xOgGYPzP3OOYmNI5CRqMNNJyvafUe4t+dsN9Dpj09UDUWMmLn5nnExMJkiKMXzaI/cmidLXE3vBtOE+oVD/wDPEmFp9omwlDMeMdxMAxv8L3y6ubuxbUx3N+TucZ9Fi+bVXJZQhYBrgGdwDz74mJivuYi3Vf7Z/ZEj27jt4xo5hQvwjT/Kfa36PHzxMTE8IC34XQenSaBq0ATzEbTjF/FVQ/xlNZOkggibQWWRH0H2xMTBH6yuD1VGmBpAAAAEADA+pHtT3ZZ/7scxMZvJRjZdQ1fUwllzGkE3IGhzAPAkC3timdYtn0RiSkE6TcSNJBjaZxMTGy/Ygc6nUKZSuVJU63uDH5z4xXpKgIkDExMZzwUhPpB15o6+7TWhdV4HptYTtj0D21Abf+cTExMxmfWqHUbn74mJiYkR/9k=">
            <a:hlinkClick r:id="rId4"/>
          </p:cNvPr>
          <p:cNvSpPr>
            <a:spLocks noChangeAspect="1" noChangeArrowheads="1"/>
          </p:cNvSpPr>
          <p:nvPr/>
        </p:nvSpPr>
        <p:spPr bwMode="auto">
          <a:xfrm>
            <a:off x="53975" y="-884238"/>
            <a:ext cx="2466975" cy="1847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4" name="Picture 12" descr="http://theridgewoodblog.net/wp-content/uploads/2014/08/constitution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884238"/>
            <a:ext cx="14287500" cy="9458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2453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381000" y="1600200"/>
            <a:ext cx="8763000" cy="4495800"/>
          </a:xfrm>
          <a:noFill/>
          <a:ln/>
        </p:spPr>
        <p:txBody>
          <a:bodyPr lIns="92075" tIns="46038" rIns="92075" bIns="46038"/>
          <a:lstStyle/>
          <a:p>
            <a:pPr eaLnBrk="0" hangingPunct="0"/>
            <a:r>
              <a:rPr lang="en-US" sz="2800"/>
              <a:t>The law as expressed in the U.S. Constitution and the various state constitutions.</a:t>
            </a:r>
          </a:p>
          <a:p>
            <a:pPr eaLnBrk="0" hangingPunct="0"/>
            <a:r>
              <a:rPr lang="en-US" sz="2800"/>
              <a:t>The U.S. Constitution is the supreme law of the land.</a:t>
            </a:r>
          </a:p>
          <a:p>
            <a:pPr eaLnBrk="0" hangingPunct="0"/>
            <a:r>
              <a:rPr lang="en-US" sz="2800"/>
              <a:t>State constitutions are supreme within state borders to the extent that they do not violate the U.S. Constitution or a federal law.</a:t>
            </a:r>
          </a:p>
        </p:txBody>
      </p:sp>
      <p:sp>
        <p:nvSpPr>
          <p:cNvPr id="23556" name="Rectangle 4"/>
          <p:cNvSpPr>
            <a:spLocks noGrp="1" noChangeArrowheads="1"/>
          </p:cNvSpPr>
          <p:nvPr>
            <p:ph type="title"/>
          </p:nvPr>
        </p:nvSpPr>
        <p:spPr/>
        <p:txBody>
          <a:bodyPr/>
          <a:lstStyle/>
          <a:p>
            <a:r>
              <a:rPr lang="en-US"/>
              <a:t>Constitutional Law</a:t>
            </a:r>
          </a:p>
        </p:txBody>
      </p:sp>
      <p:sp>
        <p:nvSpPr>
          <p:cNvPr id="2" name="AutoShape 2" descr="data:image/jpeg;base64,/9j/4AAQSkZJRgABAQAAAQABAAD/2wCEAAkGBxQTEhQUExQWFhUXGBwbGRcYGR0bGhwaIBcYGB4cGyAfHCogGx4lHh0XITEhJiktLi4uFyA1ODMsNygtLisBCgoKDg0OGxAQGywkHyUsLCwsLCwsNDQsLCwsLCwsLCwsLCwsLCwsLCwsLCwsLCwsLCwsLCwsLCwsLCwsLCwsLP/AABEIALcBFAMBIgACEQEDEQH/xAAbAAACAwEBAQAAAAAAAAAAAAAEBQACAwEGB//EAEEQAAIBAwMCBAQCCQIFAwUBAAECEQADIQQSMUFRBSJhcQYTgZEyoRQjQlJiscHR8DNyFUOCkuFTovEHFiRj8jT/xAAZAQADAQEBAAAAAAAAAAAAAAAAAQIDBAX/xAArEQACAgEEAQMDAwUAAAAAAAAAAQIRIQMSMUFRImHwE1JxweHxBBSBkbH/2gAMAwEAAhEDEQA/APQBgABXYkcVijyKyfVRwa8mzvoK+XXA2IrO3dJqF+gosC9pBNWesUkT71djU2Mqbo4rgtbjmswmaL6UIDPbxirajtVVeaj3KYgLZJrWK0VusVVOamh2S6YFDonIoy8oxFVCTmqoQKdKJk/au3VjiiWIoZznvUjNLS5rO+vTiibYjPehdU57fWmBja/F7Va5aBOa5YHpmtWTzQaALKvQVa40CujFY3mGTTQgJvxZqW1zXLbySaMspkelIZcWAFmhzFEX7lKda7lglogOwJ3ESFURJjqZIA9/SKayJhrDH5ViTFI/DtdfTUHT6gh5UtbuARIHIP8AnSnYWnJUJOybprhMVtbxk9arcM0kMxIkSayUiiPl9K0OnmgAYnGKoqEmaMuWwAa5ZFICjN6VKvc54rtWSO7SYrP5AzWqjFd+ZBxQM4tsCpagTUa5FVXuetAzgSTWrDpVkXNZtSoLODisnUtAFaJcFa2milQGS6aPeulJrt16pNMCrLzWUxxzWoE/eugAHNJodmIJJANb0kb4lsrdVHFxA5hXZIRumD/WmzWzPNNprkSaZ2eaHtpmiFSKrszNSxl8BZYgepMChbtxWAIYEDsQaGW0l97vzFVzbfYFYAhRtU4HczM+vpXnvHfhgqTe0X6q4udqmFf0jifyq1FPDZLb5H3iPiSaey91+FGB1Y9FHvWnhuoW7bS4HDyBJHE9cdPalHwz4kmtR/mqN6Lta0eAOGaDzJx6RHuH4d4WdJrgllj8i6jMUPCssD+oqnBJNPlCUs30eyumBNLLikmjbjyds5iY9KD1uqSyjO7bVXr/AJz7VlTZZazp6ILhQCe4A9yYFCeDeL2dQJtOGjkcEe4OaXeJ/EduzqAt1Lny1EC4FOwucH3gYx3NUtNt1QnJD3U2xiYHH5mB9zSXxS78jVWGb/TuK1qeivIZZ98iu+NeOJavWt6n5AJBfoLseWfQAnPc+lFeL6JNXYa2TKuJDDoeQR9apRrnslu+DG5pVe+tz/0lZJ7sxWf+3bHux7VNXfCCTJPAAySew9aXfCPiDMjae7i9YO1vVeh/z071bUODrwpJMWCwHQEuFkesA/ehxd0+gTwd8B8bF9nRlZLico3bvTpR1pJ4ZoydVeviNpRUHqw5PsMD3B7U+VZgVM6TwON1k7bQk5rbbirolA6/xHa620Xc5yRMbV/eP9B1pIZLqzVFuAEqGBYDicgd4oTWeKqAFTNx22oMZI5b2HHqcVzR2gFdlId5IOcbhnbPXJy38ogNQdWLcH7ZrlecXXOc/q/d7pXd6qBjbyB3iczNStNjJ3HvwuataUTXAvNWVIE0IbM7iZrZoA3NgDP0rL1Ned+IfiWzbupZulghyzbTtnEKT+Zj0oSt4Buj0Fq9KhoI3ZE8x0+4oPV6hmYW0ieWP7q/3PA+p6Vm+vHyxcT9Zu/0wCPMSMQe3r0ilXw78RIX+TfVrWpY5DcM38J7Rgf1pbW7oLSH15RbUsx4/wA+9E2wIH+HivO/ECaq6Bd0zKAhlVYT8yBzk4Hb7zxXfhf4g/SUIZdt1MOv5SPSZEdKWzFj3ZoK1N+84nT/ACwOAbm47vYLED169qE0/jrKdmpQWW6PM2m/2t0Po0GmbMFH7qgewAFYaPV27y7kZXQ9Rmla8BRH16yfOp2gsYMwB1xU8bv7dM7kGAAW7hZG6fpNA/EGjuHS3FsBVMEt0wMwABknii/DLo1WiBdg/wA1CrlRtzkERJgjj6U1HG73BvNGPxfpVuaK6MEhSyH+Ifhj34+tMrAYBQTkKJ+0fzmvG+BeIOjfoep8z2f9Mf8AqgEbB7Dn/wDk0Z4y2s0bHUq63rbZuWysbREYPO0d+nJHNXsb9JO7s9jbQxmhNH4lZus627isVJDAGSMxx2mc0q1Pjq3bema236u++1u8bWJX0MrtP1pPf0i2fErFy0u0XEcMqiBiM+nI+1Sorhj3M9Ff8F/XG9ZuNbZgA4gMrRwSDwR3FFafT7FiSckknkkkkmtdM55PWrssmocrRVHhPjKwdJqLOttCFZtt4DrP9wPuopvqduntXdSge5ILjc0wD5oWfwpOcf2oz4m0HztLeSMlSV/3ASv5ilXhWla/4Wq9WslR9AQP5Ctb3RTf4ZnVNgnxFoLlkprLdxyysouiSQykhcD6xHamervhtVZtkYa27KGH7QKDI77S33NY/C2r/S7Ntn/5UB0/euLEEjoBggHr7Vj8b2ntizq7Yk2bnmH8DYP04H1oq2ovnP7Dula4MfiTwI6YjW6UbXTNxB+Fl6mB+f35FM/GBa1fh0oMOo2KORcBwvvuBB+tOvB9cmpsLcBVgywQOndT6jikXwx4f8jTsXb9UjXGteiFj5j6kceh9aak6zyiWs44YP8ACd63qtCLdxZ2zbcHuM7u8mZnvNL/AAVX0WsGl3FrF4E2yf2SASR/f3B70r0vjJ0WrvAWbht3juVCNrcnzAZx+LHpXrdLeGo2ag2biC3OwOIZnYbAAO3Ik956VUk1fhiTT/KBfiDR/K1Wn1Nv9thauAdQ2FP0P8hS/wCM0uWmt6q3ygKPHVT/AJ9Jr0vjfh1y8ihbvyiPNKifMOOenP5Up8B0t8lhqLouojEIdoEmIJPeMr96hT4kynHoafDmvs3ra/KZcDK8MvoRzRlt9zFpi2sj0JH4j7CI+9IPE/hXTM67Fa27GfIxA2j8RjgdsdSK9KttVXbHlAiB2jiomo9FK+xVqPFXfaLRC7zCAiSQRIJ/dx5ogwozkgVLujdUCD8b/wCrdnzHGT7ngdB9KW6fXKH3EBGPlVY8ttC0YjDMeIHWeggTVfEQN4gbvl2/3QP1jcBRPTP1+03tfCRNma+BGZBVGKx5R+A8Lt77ROe5J7Q00mgVE2cyu3tjqB27zMmhLfi7Ok2rLknuDxMTIx684HvXRduXbZRWUNw7nAGYgRwT0iYBHcUvV2PHRZvAtM8FratAABOTA4zNSs7vhN0bQl9QAoGUJyO0MIHpUot/d/0KXg9rVgax3VbfjNSmU0S88jt/Shb+jttZNkiVIIM556++ZmtQQajxRbCjyH/0+wl61cJL2LjIoPRZyR7sD9AKK+PtLv0puqJeywce0w30gz9KXXJ03iiscW9Ukem8H/wP++vXm0HVkbhgQR6ERWkpVJSISxRnodeLtpHXIdVI+omvM/ER/RNZY1SiFuNsujpJ6/UZ/wCir/A11kS7p2Pm07lR6qSSD95ov40tfM0d0RJwV/3bgBH3pL0zrr9GN5jYw117fftWmgoyO7L+9tKgA/w+aY6x2pV4JoPk66+tsEW3RWgfhUy2P/HrWPxbqWstpdSOLZKP/tdQJI5MEfyr1Phgt7Fa2wYN5t+DunrNHEccB2FGyI968V4Mp0WvfSk/qb3ntTwDzH8x/wBK969fculnCKeIZz2HQe7EfYH0rz/xzYXZZvMwQ2b1shj+6XUMPXoY/hpQ8PsJefBj8beGkoNVaxe0/mBHVBkg/wA/v3pnp/EBfsq4HldQY9CMj+lV/wCN2LqH5TrdkxtQy3WZHMRNee8H8cFj5emuae/bbCpKghj2EH+U0NScargLSYj/AEe5bt6q1bmdLeS8nopkx9s17v4fuLftrqJBLgYGdkfsfQzPc/St/B/Ddl3U3XAJufLU9vKpkDuBIHuDXn9Z4Ff0lz5uhdQrsAbD8E+nf8iAOYFXKpY7JVxyer1DnCLhjyf3V6n36D19qIDjrilly1cI2B1W4QDduRO2cAID15ieB3JpLf8Aga3c8x1Woachi6tP/trKMV2zRt9Hp9awCOf4TgZkxx9aF8G0XyNPatHlEAPv1/Oa8p/9p37RHydfcSTADSZ6x+KPyo9PCbq//wCnxByBEhStufc81Tiqwybd5QF4r4JftX21OhYSx/WWsQSOecH2x6Uz8Fe9q1Lam0qBWK/L5DGILEdhkR3nsK3PidlUCWricYgztU/tes9O5Iqmi8dQMtu3uKqIJMbmzE4PEz/ESDjBNFtrK/yFJMB0vwmLGo/U3nW0c3bXSMws+ufWAc08OqS8hCzsOARjjqvoD19KT+Iah7pa3aUss/re5ZuAWBiAB5gP4RPNb2dJfypdV/ZEYCrGSoA56CeJn0pNt5bGklhCX43cIdPfQ7rllpMc7JyTGB5hH/Ua9Tp/ELbBbrNCEfq554y/t+yD/ekD/DttSLbXP9UgMoByBJI5mJ49pMwab+KWbIdZQOxAVU5HlyDHACzM1TcaSRKTtsx1nxDbIYKtw4OQIxEk5PTH3Hes9NrLmBasHau0Sx2jiTGMgCM9SaNs3xbVzcZZQbmjoDJ4j0gd4pJe8Ta4/wCsSLRwqSNzGJAI43HPXG0wCc1KSfRTdDE2dVcz5bJIUFgQzHBnkGNsmAOvXtd9C3y3W5fbzH8WBAkYz3ED64rP/i9+QP0bygdD2x1AHMe4DR0kS/4dqbxBdrYiIEsV4BB28EhsTIwD1NH+kAHrvDLRuBFMLG52Nw8HG0CcTt6DjHFMrF+yMoojcAW2wD0kExPUfQ0Pa+H23EtebzZO0Bcnk9fUex6QKd6T4fsDkMx67mJnPbjoB7CKq4vFk01kmm1lpgSrggc9uCf5CaQJfa45KWJVfMiHCychzAyTiBiAZ9nfinhPzbigBUtEzc24a4RACnH4YAnPSmLPBiBilhDyxPeTUgwqI/c7gonsBkkDvUpvuqUrXgMjDZihrgPFF37lCgZqGaFLa5rUpGK1t1VkJpoTPJf/AFB0hfTfMX8dlg6nsBg/3+lOvBtcL1lboIgrJzwYyD7Zo/V+GretsjztYQwBgkdRPrXm7HwhZt6lTZLgL5riFpUgg7VPUycx2HrWipxpkZTtCXxTxD9E8Q+e0hLqj5iqOBEKDJjdAVu+a9NpdZZ1qhbLblDBrhIIjaQwUyOSY+gNPbtrd5SAQeQRzQ9qzbsQqKqb2wqjryTj2yaHJNcZQJMmt8LS6jI43Kwgj/OK8Z/wXW6Egaa6ty0zAC3cmcnt+cgjgmK9vc1arG5gCTAyMz270l8Q8UtoTda4rebYig8fvHgye54AHvMwbWEOSTHGgtbFyZY5Y9z19h0A6ACl3xFqCFVE04v3GkhGgKAIBYk8cgRyZoC1401wlYEN5VADHJBMlhG2VzxjA5MAvxJrjfKVbZlvxkAEhQVxkgebOPQTiaqmnkXJ4fTeKXdJedxobQZoUi20x1gBSYJ5+g7V6jSvq9VtZ7K6e3GCzEvn9pQIIMGBMRJ5oxfB7m0bCLTbuAZCpyRMeZick/2qmt8KYAtevsZAG1BEmcqBJmTAGBH3mpST/JKTQyS7Z0yR8wlV53MXMmT6meT9zQreLWQxuM+4x5RBEYBIz1JIE+wxBpDa8OtPe2qCq2zDgEk7oHlCjELAEx/59BcsWLInbbWMyYnkmZOeZNZul5LViDUau6924bSsbclwpVpDiFmYhhIMDpz+7Wuh8Qey9z5okIAzuTLZAJA80LyqxAIA6zNM9P4shVtzbP3TkmMAEiMEn9nmPrGPhmptW4trvcszDftIDECSRJzBME9yZzNVudcCr3Nn0JvXEvM7pE7UGIB4n+Lqfp2mur8P2eYJJUgmeZmWJGd39h2rlzVXmci1ZJVd2WG2SMYmME9c4FcbTau5uVrltB3QGeB64zu69vaot+aKpG1jw+wxICIdpCmRIBGQM4kTz60P4tq7ajYmGIPmRRgSZzI7EYM8noa2u+A5H6xlCiECgAqP2smZ3GZPOYmrWPALCH8M4iCTHTpMdBStJ5YZFb+KpaS2tsED9ogCehCmYAZsc8D6VXw6/cd/mqjXHyeSqC3GFSR5i2M/eIivSWraLIRFWTJgAZ7+9bJNG+PSDaxJoNHf3XrjqnzCQqseFWBhc5UEsehJB74GtfDEMXN5izfjPfMkZ4H4cR07GK9Oy5rB9QoOWAxMenf2pb3eB7ULdL4UqoyEFw+XZsljEST7AVrb0qoAqCAP59+5PrWuq8bs2ztZgGPrwPXrntzmgl8X3kFbN0nHQAQeMsQKKk0GA9rJrqgRigNbqtT+zbRQYABO4zOS0YAAzzWH6DcYFXvsRn8ICmCe+eMjtmjbXLCxhvUENIjvOKve8Qt24LOoJ4EiT6Ad6CteCWht3bn2wV3MSARxAmPyplZs20HlRV9gB701SYnYuXxhzccCxcKLwwxu9t0CPWa2tahm8zJs7AkE/lgfc1vc1SCZYcwc8GJj3jNAWPFbLuqhwWMQM/2xTeeEJYD1JOalddIMVypGMLxxWEVrerEJmoLNFbmu3dUqKWYgKOSa6uOlYauwtwQ6yAQYPEjI/OqToQvf4osruUMzETysT5oheJHr/Cc1zT+MFyxs2GYsQdzSFJOJmONon0wPSmdq2iiWCqO5AHf+5+9D6zxVFhVIZ2wgnGeCTwB19elaKukQV0dzVMjsyor/ALCngH1IyR1/yTgvgzklr18v3AEYxie0yYAz9qo3xJb3bAGdowVGGOAdv1I+88UUvznFwkfKEEIDkkxhj2zOM96eUGBZq9Fp7e5tqqE/FcdjM7ZgAEE4JPQSevTvgDIwLLbARVUK5UbjMkhTkkcD3NZ2/A3cQxVZkmPMWY8biQPIMeXrGTzO7fCytl7l0zH7UDd1YDpIx7U3JVTYqYXb8fswYkKDt3GBJ6QJ3egx+VLtf8TLE2YYgEmZlRkSyxkdsiSO2aaabwi0nCA5Jk5MkZ5+tcu+HBiiDatkDzIogtxCyOF5kdalOFjqRjY8Za5aLqhZ4UhQIwxC743Hyg7s9QpjGaCbTX2PzWUIQ0b7rAEJ+0yxIBPA4Cg4ySa9MAuYAE84jjA+wrDxJ7ewF2IAIIgbiSPSDPXEUKWcBXkBfSpCIryjSWCCTcJ6yDwArY7fSs7Oh0e4bgd4BB3SpwdxY8dY49OgpLcFo6kvp7wVgu5bckAOSdxNvmGAAbAjdPrXX0zENduIg8ytLk3DkFWt8DBlmjuwEVol7ktjfX2bFu5ZW3bt7i4klZIEGPNPlJG6CeYjqKJu+KobJuICQoYxG0nbzE/efavMqFJW1892nasDgFYNskiYZV2liDnyimGktfLVls2L10NOHlUVW5A3xIMliB1PtUyiNM9PbYRXAKW2BqT/AMu0g/3HGIAgD0HXrQ+u8MvkBvmkuB5VSEUE4JJMn+sY61jtyXY4vXQqksQAMknEClGu+IbNuJJYsJCqJPEgMP2SfWsLPw2pdWvO12FyGJhmMSSJiMCFAgetMtJ4elsNsA8zFicSSf8AI+lN7V7hkEfx472S3prr7YG4ABSSJwTGOk/yrmnuay4uVtWjmSSWYYwRGJ4pldULlmAA6kwKX6rx60q+Q/NyB+r80EmAMdecelOLvhCf5B9P4dfUDfqnMKRAUd/xSZJaibPgtvdLl3Jgnc5MkcYEDHah9T4jcKM1uy88AvC5OOJnnGY6Vy473LhH6RaUEEKq5aR+InIng9MU/VeQwNreltqCVVVj90Ae9Y6nU27QBd1UHiTE+3el+n+HVUMDduMrEnaG2iSIM7YnH2ohPD7FvezgNLA/rPNtgbQo3TA/uamo3yFujK74zbMQxJgHaoLMJyJCzBrIeIXGnZYeZiXhAfaTMc9OlH3tZZWZdFxMSBjHT7Uvv+MbWIFq4wkKDEAk9pIxT2+EFk06ayPM1lfMSYBby9F4ER3zR36CzDz3XPdVhR/Ld+dd+febaq2dpY8s07RGSYETwInM1ifDb0FX1Dcgyg2mB0kk/UxmqoRZfB7G0DYGAJPmJbJwT5jXH12msllD21KwCAQMngYrP/hFrduc3HYjl3J/IQo+1a29LamQiA8TAn780rQBiviuV2alSMNuCRWdoczRBGKGuPFQizdCDXbiyCAYYggGJg9DHWD0rHTNPJrYirQhSngdrzC5Nwk7pOBO2Jx19TJq2l8Bs2yGt2wCBgkljkAGJJjgUTe1KLyTE8gE5iYMClo+JrfsCSF64HU9s9OcjFXcmRhDfTKE4AAHauPdk80tt+MfMDbbVyQRG5YmevPAqniJuFCqFEJMFnaJESdsSeOv/wA1NO6KtVY3VgKo+oA5YV5y7p7rC1bt3QYMsyjcoj1mMCIWORNH/wD22rx81rl3/c0D7LAocUuwTDbniVvbu3L9xnoI70v0fxArE7lYCYXaGctkg4C46fejhoLFkEhEQYBJA74knnNaL4haII3qIMGcZiTE80KgYLf195iny7JIIJO8hY6AHMieZgx2rA6i+zqCiK+TILMFWQCSYUGYwOZ9KIueNWFB2sbhB/DbBcz2xUXxO4zCNNdCE/ibauO5BMinT8CwUfwhroIvX3YEZVAEX2xLfn1omx4HYAH6sOB++S/1yTQGt199dzfqUQCPM5Zgx4kBecjE9aF0/iQLH/8AMB3AABEmOfcAnuRTVidHpbdtQIUBQOABAofVeIonlLCQOOTJ6R1J7V55POwhb2oVjAuM0IFkTgFZ4mY/pN7+nNtlfZY06JJlmmJgExtA3RiSTRWQsO0nj4Ysvyb2ODskMPfgZnrW4195iYsEL0LuoxE5Ak80qbxDeo//ACSw6fo9uSfyf+nNcayxUxZ1Fxv/ANlwhTIkmNwwMCikFs0t+JlwS2qs2xJHlG49cAt/PaeKzvureXfqLjHyp+JFZgsz5QoK9SfUxWgulLhFtdPat2wNxjq0GMAZMnAPXPIrlk/NdS2oYvLACxlADwCYImBOTz7U6SAx0+guH/kWkcCEa8wcrAGeTMmT9qmpLpam5qrbGAFCLmfN5gQZBI6xGDimT+CWy4ZmdsRDMWBHrPTjHp61vZ+TbMAW0KjcBAEDifTkifWlvQbRdotFaNtUddRfIE8MiTP7I8oI9TIMTW/6LcC7bFq1YHcwW6z+EYx1k8+mSL3xFZEwTcIExbBf6DbWVzxNtsi0wzguVUcwJzIPpH9qbbFSLm1dIg3tpn/loBiOPNu+9DP4UjA7y7iQTuYkGMgRwPoKyGpuBW+bdtISCfLnb/tmJgdwcn6UDdsK1tYF+8ZDgGUkkHJIAHfqeR6VKT8jsf6dLdoQqogjoAuImsb3itroTcI/9NS8fUCBS90KKD+jWwceZzJHqxzgCf2unrQ1vxIneRqdw3wotopPeAcgQOcGB601EGxqvirvuFq0dykAlyAoPUYkyB09qx1GpuB91y/aVOAoyeffJ9YoMahD5duovGQsN5AWOYI8omMnHHMVuti55tqWrBAEuFmWOSMgSAIEzk06oRkl1HYB7t+6CQFCqUBMZyoWRHWelctaQ2zut2LSdi7jcoiWk+Yk/wDzWf6sMHfUvuVdvlMdSSeCfz6VLFm0WYpprlyTO9zO4/veduOxjNVihdmiePCAfn2c9lc/yNSr6a+xB2WLW1TH4hyOf2alTjwM9WjjNK9f4erSwZlJ7MQJ7xRqTMVLzD7VjGbi7Rq4p4PNjXtaOw3oMcOv9eCPWt/+NXV/ZVh3BMVv4v4al5driV9yD9CM14Xx34bvIf1JLJ2na316Gu2GrpzxJJM55QkuGej1XjgP47dwiSQgYbCTzuMbs5+/FK1143IVdLRDHm2VESY3EEYjpMn7z5u/dvJA2up9iRVB4w+AYPoRW609JrBk5TR9L0epR4B1ZYx+FNqmOpwJ9s9qrc0+n+SbyWS7vlfmAuZ5k7iQMDk+ntXhLfiFuZZMeh/yKMveJr5VF64oIyuSI5qH/Tfayvq+Uev8ItXraOzKiMYVZYbRLGIVB9f7UK/it+wTbN3fjzOBu85H4QS3b06epoBL1tRuZlusSWG+ZkgDgntAre14q3lKqqjcJW2uYkeWZ9Oah6MvBS1F5D73iCs5LNduGAUG0qoIiWkqBMnnoBzmtNN4c25mXS2wDmbzAnv03QJzXNXo/nZuM8xGFC9SR6nmOf5mtLVhSM2Llx4zveVn13Nt7cCspRaXBakn2aazxP5bIhvWkMSwVd0CTAUzk8DgcE+lW1FhboDTqLrYKwu1QQJmCFU89cUTprN0SUFi2MRgGBGeAJM9d396Dv6tZLNqnYjcNlpRnpgDceYAOP61C9iir6Bhazp7KtMlrrDBOM4bc0GM/wDiqprAiH9dYQdkQnAEGOJJM5iK5dS3uI+Vdu+UAhzCiYJJLkAk7h9gOtbLZuK0CzprK8iTLYGTgYjv/ehsBfob9m4FIbUNCkDaCoAB242jG7GAePairnhpuABNPxHmvMDE5O2Sxn3/ADo66NjILmoAZuiIIAjH4pjr0z9Kqqzek/PuWwp5DKrEgZYEKoAzEAzyc0ssCMPKpbUW7Sq+dogGAPKC0TBknGfyrNrdlyTvv3pH7IIQgGYkKBHpOa7avOVDWbVqxbEQLiwTIPbv5MD78wLedTeVjqXZtxULaUbRIk9DwuJ/rVUKy66W5LFNJaUEgg3GBMnkmJgxA+la+K6kqQHv27SiDtAkk8Dk95xFZXM/gt6m6Y4csimY53ED6AV25pnKk2hZsL1f8TQCQeAAPeTEVIwa5cUo2x790qYhDtySTJI2j154iotlgoizbS4do3XWBJgZP7RniJJ5mqi3aKrY+czQSSlqM8fjJJPPdszQVvRtdvjdYZ7SBoa55i3r5yNuQOlOgDdZrzEPftr2S0stMEwMknvhawu2gQjfJvXYiS7EAACJK7gSTnEUUmhuqzMGsW0AlRAO3EEmIz6zWF+9KmNRcu5BPyl4UngbQTJ4ycCTSXsDM7KD5igLZteYkADcwAGZIG0HrkmPzqzhAWDa12JO4ohBM9htBYLjgdqIveG2g8ppCxBMF2CqSZxkkxPSK0vNcT5YuXbNiQfIomSByDgADsR29qpfPmRMX6LTPuX9ReuFSTuuNCZwIDGSACYBHrTHUXnVTm1Z2jcwguQJgcRz+eaDGnQzc+ZqLpJEEBirFeJCgeUHoYnNb27BtopS0GGS5unzMT1A8x/wDFDBGF7UqqQLr3S7ZSwAg8wzwCy9yZnNX/R0JAXSu3Wbp8oz2Yk/+3pRqaa+0sHFoFRtthZj6nAJ9jVk8KLbWvXGuMsjDFFg9wsAmiwoXjVQ/wAp2soDulQsqBHUkqBGOhqjG0WaLty8THlQYgHH4ViBnE96PtLp1Jj5YKYJMYn1NaafW2FaEO5mOdoZ88CSAY/kKV+EFGFhdohNM5BMyWSfruea5TsGalKxhNxD0oUoaMtHmukVzmoL8vvQl6zIpmw6VnAqxCC/4cDSDWeH2nwBvP8AAu78wI6V7u7ZoXVMloBSwUtMTgep9PfvFXHDJZ85v+DgNAtlQcCTBJ9s/wAprG98PNhnuKhHWcfnFezu6ew/LM5BmbamO3KiPzqXNCAy7NOqg4DPtBJjAHJGPSt1qNcGe1HgtZYZgFU7yOqgkH7CKz0Fu7auKWDqJB6gV7nxG0VgPdtWgIJgE/nIjPSMx1zS+5prbbTN24xBIVSfwltpbHHYZ/rWsdeSM5aaYx0PjLwRuz0Jg090fic8gH2rxx0F0KRbtBJ6u/A4yM561rpNYbbQ1xCBE4gD3YmD9Kr+4sj6J71b1txDrIPQgEfnRVq3a4WFHpivEL4+oMBWeCASnmAJE5+lMPD/ABtHJyQQcgjj+n0pb4S5DbJcHoH8CDFWN+620yBIiZnML0wBQ2u8Cx5LSXGMAtcYsQM5hpBPb3q1nxAHhgfY0WmvPelsg+B75IG2agQAtm19Gfp7KKVeIsjND6xjj/TtbQeMyFBaOfyr0q66uA2zyq/aP5VD0PDKWt5R5HxK9bC2o09y8CwC/NknkmAtxpLcxj3xR9z9IX8HyLKDiZJ9yBtH5011Xw5busG+ZdWJgK+M/mPoaw1Hw4QJCpeYDHzSZ5J5IasnCSLU4s889weffqbl0EKAtoAtgGcBcbpmfYzxW1rTJs2jSXHGI+afL6TvaR3gD86t414bfG1nuPaVTO2ypIAAkknAxH2xQ+0X5Zxq7nZdwtoRjJA2jPaTyKPnzgoNZrqrJOmsrAlpJ6f9IHUcnpS+66OQpu3r6nJ+ThI6SUEmffpV3sGys/KsJOCxbdtaDEiMnpAMkkVWzq/MLYvFyRJFlADgDkye9KgKXbaWlJtaZUyPNeIEjocFmJyYBFaP4i2UN61bBBlbR3Ee2Jk+2M+lBmyxZS+nchmhEuvJJIiWknAAJ2gQMnmihpLts4uW1OZCKWjsBkAAdBHXM80L58yBy7pt77WtX76rBBaLYmP2fw/Un6TTFLmltkmbaMghgWBKk5M5mTz3wKX6C3cbzXfnkoxVQhgbYGWbAJkGTOOO9RNObrFrdq0kgndchnksPPwcEDH0ptdMSGep8dQ/6avc6QikiRyDA5jMUPp9fecydOVHUswEf14oO1qRb8h1KoST5LS7jMmTJ3Ek+1Q2V3gC3fug+YsxO0mJiCQJ45HpSaQ0zTT3r147fmKm0mflyZE4zxEYzzzHFMBoCY33bjiQYkKP/aAT9SaX6J7r/wCjaSyo6tEHPTbzx/mKYtYutM3ABkAKkdI5JNJ4Y0XHhtkEt8tJmZgE8zya7c8QtrhmVewkT9qDteF21EMXeP3nJH2mPyrWxctBiAEk9oBPSfXj8qXYyHxZOi3T/ttOR9wsVKV3fihQxC27rAGJC4Pt396lXt9ibPWExNXstiqLxUA5rlNjO5cyetcVetS5FQE00BqjYoHV7t36u0nQ/MYg88wOT+VFseKV+KkblBW88g4TcFEd9sZJjntWkWQylw3lVnu6m2i5/CgkAdixifpQNn5F0b2N64QpAjfkbuYWACZnme9Uffctg2LKWmmAz7Z2j1yc/wApoqy9xLYDX7S7eTl2PXJJHft2rW/n8EFPC0VLjC3Z84WC1xgI7DExIkxzA6Yqav5hO4XrK7toO0AwsnzSxz1AEf1q1y3bZWO+5eiZVIg7ug2gCfrMVNLYWAW0ypEnc23H1JJwAJOKLCgLVC2ykr83UNmACQmDGdsCJ9DRGg07ZP6KltsQWYAkmSZgEjPT1ocah/mFv0m2quhgr+ynQICctwZj+cVukFVAGpuEDEgoB9QFBxjr/WhrAGT6NkGy5qLdtmDGEEtJMkkt0Anp27UA1i0o2hrt1TIi3AA+qgD05mmWp0cIxFtLM4+YSHfnMYMkjjJyaX6XWFCLb3HCcYUA4wS0gmSYEDM/k+eBFU8Odbm5LSKg43NB47mSDP8AOtdRqr1pZN1VM5CjfjoBMesmjhaR1j5F+4DBPzJAkcfiIH2FY3UvWwTt0+nQn1ZjjAgQCfY1Izum+IbmALbvHJ27ftOD09PWndrxUcsCv5/ypDqHJIlixHAtjkcbjzH/AI9a1bS7yB8skEcv/Y/2rRSlRDij1vh/jVg4F1Se001t6oHgg1821PgzxC7UQQIVSzdsf/Fb6HwNrUub1zjgtA/7YgVUbbJcUj6NvrG/p0YeZR78H7ivFeG+IXmLhWMKYG79rEyPTn7U1Txa6PxLNabLRF0d1Pw3YUSgEzPnm5P/AHHHvQei8Avs/wAw34JEHYowJ4XdgCI6GmS+LK2GBFHaK+nRql6aD6jRS34Qi7WILuojcx/tiqamQpFvYD0kCP502t+hFafoqtyB7irVLAbuzzj6RiwZ3kAYCqABiPX1oSz4TaIbcCwY8EtEcZ7/AF/oK9Pe8LP7LD2Iml2o0d9ZwCI4XB98xUS02+GXGa7Abdi1awiohETAA54mhL/i1lTG+T/CC38gaAfRhC9w2Ns5JvscRwTlp9x6cUNe1wvrnULbUnyC3G4jiYMnJmMetYS0qZop2NTrbhdlW1gfh3MBu7nqQOBxS7Va1j5Xv2rR3EGATjsGkCe59RVLFkMQflXrkLtLSUtwOFAMT7xRa6aE8luzZAnaWHAOWMCACYHXpSwMEu2luIVL3LpyRtWFyBH4YGORmstFo2GLdu3bZYXfc8xOMj6COsdOlE6a5uH+vceZJCKO/WASPQSMV23piYK2CSAYN9sT0HU++Kd1gKLMQAAdWqkAAgbOe/mk1K4ngbkAsthmPMqzR6DzLjsIqU8CPTowqqtJrkYrvFcpudK1x6zZyeKxLdDQAQG4oXxS8VAPzEtr1LCfYCSB3rdG4rHW2VeAeAZjv7+lUmSzzpsIzSGvXNvJMhSOSFAAkdO1a2tRtJ227O6STJ8+THABPT8ulO8Eift3Fee1WlL3/JY/V7pLnk98EwBz06etaRlfJDVDS7qNom7ftqCDAQDuBIkmYoRyrBvLfvKejTtP/dtX+lZa+9dtzcm2lsCFtjPM8wB9p5P3ws65riqXZmQ7ibaD8WMLxjGSJ6gU0uwsiMQ4No2kO2SCcKDgDyjbE+sk+go9NYpy2pa5/DZUHuOgJ59RxQdjTRDLpgrDg3CAoyIOSSTGJjpRqrcuynzRagkBUAJ2927T/I9yIbaEYIpeJ0jMoyPnuCZPoxMVrrtSZRjcs2lEnALkkDPbjPSjbfgy8s9xsARvKgAR0WOf61ta0Ni0JVFXjPJJPGTmcn70tyHQj0V9LoUB9S/4jIBAmWySBjHAnpRPyGJ2rphAIIa6VbtLGWJn09KZnxG2pKs6grBgnvxQv/GAz7bdu44/e2kL6ZIiPXsKLb6CkbaXS3dvmZFOfwrwJwBPp6Vs2kGNzSevIH2BoHW6+4VO3bbhgCWIJAI6AT5jgCf3qW+Ia64CAdRbEEbtqywEAxkkkmcY6/SnGToTSHLXEUyBOO396U+M+LqMO0dkH8vc+tD70YF2t37gAJl5UGM/hkDMCPL1rmn011STFu2jEuQctJHDHiBjHpVOTfLCq4CfDdQdrm2hO0LnoSGyAfTvTnU3CoW4sFf2h/D/AEIP9aQ6TVIpg3t0+XbbXAwceUE8Z56UZ4bqTbLW/luU4JcjjiRJJP15rbS1FFUZTjbsbaDW2Lp2o6lokr+0B69x60afDV6SPUV4vxTQmy7XkuqloxlU3MCSRntE4PqabeEfEfCN8xunzdkD/qkQfcCt1qK6mZOD5iPhpricMT/n50VptZc9DVbOrxkgjow4/wDFc1G38QMd+317e/FW4Iixla156giirerU0q0+o6MPv/ejDYBz+dTsCwp7asMgUr1Hw5YbIRVOcqNpzzkVvG0xMVstxvepcGNM814h8Ksx/wBVyv7gO0fUgZoc+CrbIJtE/wATefic5mvYfP74ruDWUtJP2NI6jR4K743p1YrvEjoB17CO3WjBr/3bbt2MQPuYx6ivT3/D7bSSonuMGgrvhX7pI96yej9uTVaqfIgu3NSxlEtqOzNn8hFSmv6FcHb7kf0qVGyf2lbo+SXeK4pkVKlcpuU2RWVzBqVKOg7LE0u1btvCie+I/r9vv6VypVITArmnvfM81xVLgwRJIUCSBgQOOOYrtu4ibi1640CCOn0EetSpWyVmbwYWrm5F+XaBCg7d5EDAiMzPcx3iaKs/NAUM1tAB+yCTJn2HbpXKlT3Q+rBtfrLSpF5rl3dBC4E5McAAc9T0FFXEa3bDWLKWw2bjEgMB6EAknH51ypWjxRIVqmulUJuLb9FBbMExJ6D26fSlPzLbttU3HuBWfeTAmY4kdJjtXalLhWBvZsXLcC1atWySBvc7mPSYUZJA70RcuED9ZqD6hF25jkHOPT0zUqU4+pA8Cfw9EughbTXE3GPmNOeCWlvsI+tH2tPcXypbs2wImCWIAHsMx781KlRJ5Y0hfrtSqAi5euMS34V8vMQOOBHf71rbBk7NPOSoe7ckk7ef2jHepUqpelISyw19FdIB3Ih/hWY4mCfT0q+r8HW4Q7FjAIImAR6x2mpUqYyZTRLVy3aRoAVeTA69/Umrvftw0HgEkQeKlSt9Nblkyk64A9P4jdybCY6/MICn6Ak/lTrS6piJWA0S1s5X12n+4qVKrR1Haj0LUiqsvpdUUUvaJKT5rTcL/s7e3HtTrwrxVLi7k4mCI6/52rtSuqEm6MJxSsOuAMPT+XtQgushg5FSpWjM0FhpEiqz9DUqUqsDvzCK6LwNdqVnOKKTOxUqVKzGf//Z"/>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98351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blinds(horizontal)">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blinds(horizontal)">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blinds(horizontal)">
                                      <p:cBhvr>
                                        <p:cTn id="17" dur="500"/>
                                        <p:tgtEl>
                                          <p:spTgt spid="235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CEAAkGBxQTEhUUExQWFRQXGBgYGBcYGBgcGBgXFRgXFxQYFxgYHSggGBolHRQYITEhJSkrLi4uFx8zODMsNygtLisBCgoKDg0OGhAQGywkHCQsLCwsLC4sLCwuLCwsLCwsLC8sLCwsLCwsLCwsLCwsKywsLCwsLCwsLCwsLCwsLCwsLP/AABEIALkBEQMBIgACEQEDEQH/xAAcAAABBQEBAQAAAAAAAAAAAAAGAQIDBAUABwj/xABDEAACAQIEAwUFBQUHBAIDAAABAhEAAwQSITEFQVETImFxkQYygaGxFEJSwdEjcpLh8AcVU2KCovEzQ3OyJMIWNFT/xAAaAQEBAQEBAQEAAAAAAAAAAAAAAQMCBAUG/8QAKhEAAgIBAwMDBAIDAAAAAAAAAAECEQMSITEEQVETImEFMnGBFKFCkbH/2gAMAwEAAhEDEQA/APcGqkxNO4teZLTMgBfZZ2kmNaHF4pfHvXLA8NJ9A1Y5JUzuCsIMtLkrDfEXGEtdheqKwH8RFUcRjGDHLdcDzJrJ5UjVQbCopXZKD/71cDW7cEczMfxHSrNu9ecSt0n/AFT9DT1CaQmyVxShvJiPxn+I002cV/iH+I1dfwKCTJXZKGWt4of93/caguXcQP8Avif36usUFcVXxGLtp77qvmwH1oWvLiSpm4xB/ej1isTEcEDnvKjn4k/KprFIK8b7X4K172It+SnMf9s1QX+0TAEx2x8+zePpQxiuCWLY/aLaTwYQfQ1mX7mBQwTaH+mulrfCDcFyz0ux7U4R/dxFs/H6ztWrhcUlxc1t1deqkEeorxo8TwI/AfK2xqXBe0WHtEm07Wyd8tpxPnFdaZ+A5Y/J7QBXEV5MvtiP/wClviLlOHtkv+Ox+Fz9anu8EuPkIvaX+0TD4ZzbX9rcUw0GFU8wWgyfCsSx/aq11stnBm4eQFwE+gE1ktjcK/3LZ87DbnxIq1hMZbtSLZ7Od8ltln0rn3eDdZMSXBJd/tTvK2V8PZtEbh7jZh8IFavD/wC1PDtpdGTxQ5h6b/WsW9irNxu/cUttNwa+r1fscKkSgUjqMn5VG2jp5MbX2/2F/DfbDBXmC28QhY7AypJ6d4Ct5XHUeorzleH3AYC+mX8tatphL3Mqv72n1FTWzFpdg+Dr+JfUUvap+JfUUDJwy+dnT4EfkKeODYnkR6/yprZNIa9vb/Gv8Qpe3t/jX1FA54ZfOhZZ6FwKU8DxPn/r/nU9RjSG/bp+IUodfxCgQcDxX9N/OlTgOK/GP4qa2NIfhaaVHUUB/wBxYjY3P9x/SmP7PXub/wC5v0q6yaT0LDnXcVaoG9k+GXLWJDFpUqwIzE+W4o5rfG7RnPkWurq6tDgzePwbJBOUGJOmmo3nlWVZGUd25ZTwtoPlB/Ktfi98IoY7AiZ8dPzqp9qPKK88/uNI8GdiMMja3DeveBDkfBUAFYGJuakdm9uNAHEGOR8qK7uOI3NZPFn7RdiSNjoPrWU4WjWEqZhFwRB1B5Hb4ikt2kUyCU8V/SmOtRGsE2j0NJhhw+9aK/8A7L6ciFB+YNXP2J/xH/1MB9QKAGuf8/WosRxe4hXLdjWCpYajY/GYraOS9mYyxeD0JuyGvZW18WGY/P8AWsziXtJas22YMTlHu2wBPQKFEn1rIw2A7bVnPlP60/FcLREb7xjaZNamVAxxb26vH3MOU6MbbXGjzK6H1oS4l7VYi4Ya9eP+VnKL/AP0ojfjdlGIfOp6an5U08Xwz+9JH+a2x+q1168kto0dxx4791v9get5t5GvT8ydTT0vMNmK/uwP/WK38RhuH3CQLgtt4MV+TaVQv8Gn/o3rVwclzAH1mKzlOUt22fTxS6eOySRUw9x3YL2jyTG7H4wKNFw7W0VArDSSWYnXmYmY8zQrwjDOt9FdCh1945RsfvHQ+VF32S8QEaezBOk9d5IMkeFFZ8z6rO5KCTqu3H7Gdqo0LE+GZifSuNwT3U+JIGvjpNWDgMu2X4aVBbszuY85+R6+FdbHxZetemhL2JciGIjpHrOYmgnG2GtuVltNu9rHImKNrtgxJ0/rxoZ48ytc7neMAGBz/e5n6VzKqPp/SJ5VncZXTX/DLXGOvPMPwt3h89vhFT4PiyK0qzYdvBoX4EfQj40xsASJdltL1dgPQbn4CpLXCrLQUS5iTtIBVJ6SdT8q7xykvx/R9Tq1gez5+OQmwXt5iUWCbeIT8LgT8GGnyou9lvbJMTmXI9hlAMZ5UgmNAdPlXl+GtkubfZiyQYhVAj4g/nR37PcCs21JzTcaMzE8hsBW2RQcbXPwfKWpSrt8h5buBxqtm75qAfUA/Su7GyPetMvjbZhH8B/Khz7I9syhJHhVyxxlk0f5g1hRqbC4S0/uYm4PBmVx6OCaaMAB/hv4rmtN/s7p+VU1x9i7oSs9D+RqcWANiwHgxppTJZY+yryvX7X7xDL6kEfOu/uvEgSmIRx/mSPmpNVLuHzbXbyeIKn/ANlqomBxKGbWJVvB1g/ErIqafgX8l+7axq72rb+KtH1qjcxd8Hv4a4vlr+VWV4pjrfv2FuDrbYH5TNS2/bO0DF0NZbo6kD1qUjq2R8Lx+a4NCp5yIotU0LXuNW715EtkNALEiCNdhIonsnQVpj2OJkldSUtbGZk8fth7eQ7HQ+tCdzgNydMS0dCTP1ov4wNB5j61nvrWMuTRcGGnAhPfuu3xNNvcDSDlmfEmtLGY21ZGa86IPEj5daEuKe3ibWbec695u6vpua4bSN8WDJk+1EePxvYDLcEgbdfWs5faKwVJzEH8LCGPlEg+tYHGOJ3sQczkfuqIH8/jWK1gE7sPAGPlWUlFs+nj6CSXvZscR409wnLCrERz+JrFusSdTTxbI1zSOjaH1FROhMlYA6t+Q511DG5bRRrleLBDfYms4lk1VmBGxDMPlMVu8K9qWQEPLEjumefj4VJ7Leyj4lO0PuzAJkTG58d6JLnshbtQ7ldWVQANSzEKoEneTXag1tLg8GXqMMlst+zBbhvBzfRnZyrloBB26luf/HKaTh9zGWzkAkDk0ZfXpRXhcAHvBLcta/aq1xSIV7TBcpG+uuvURRHhOA2l1y5j41Wu3bweddRu3KKbZ57wfhKrca5e1cmRBBEn3pBFWcX7L2r75gGA+8FAg/LT4V6L9iSfcQ/AVaw15NlCxlDaDu5TMGduRqtJuzNZZLuAOG4DatgCHjoXYj4gmKsNhbcRlOmw1o5dU0zKupgab0z7PazBRlk5oH7sZvSRUlucWwCuYVfwmok4as6K0+VeiHhidBUn2FRyFcaS6mec3/ZvtRu48QY/5qjc9iiP+9dg7iT8iDRjjPaNLFxhctMLIcJ26QyBpAIeNVgmKm4Rxm3du3bVwdm1tTcBba5ZkjtFjkCCD5eNaR9rtFeSTjpvYD8VwNRayW1TNEZnEmOfxrDwmCxNkNbUSp10bZhsy6zOle0tw22ROh8hWTi+B2mYLOViCQBuQsZj8Mw9aRSTtnXqtRcfP+wA4Hw2A7XlzM/JtYH6zWNicc1q44t51CscuaBpy56j5kV6r/8AjqLAa6RJgbamCYHXQE1ke1PsgXtHsrmYjUKwEkjoa7WSUW3Hv27HKUZ6VPt37gnY9u76Ad0HaRrr1jpz61rX/bqy+hVvgv0JIoCuWyO6RqDs3L9KjOFI1ZgAB/xty1rnFjnk4PXn/j4pb3+EbfF+P2z7ouDpqAfQVUwXtBiE1W7cXwzSPQyKx1wqTJzH/NBqbsbP4v8Ad+tej+Dl8oyj1vSL/BhXhfb/ABSxm7O4P8ywfVf0rcwv9ptva7ZI8UYH5NFedDDWvxj+IUrYeyPvL6iul0WXu0ZT6vpXxFnruF9vcI/33XzH6E1tYbitrELOZXXo8fQ14WMPaAzFFECdtfnVqzdLCYInSCdaxz43irUzXpcK6lvRsl5PYcHcQ4kC0iKqyCUAAZiNdt42o3tbCvIfYBLpurmZ+zE5Vk5ZG+9evWthXGN2ZdRj9OWm7JK6krq0POZ/F9h5j61hcf7QYe52Ry3AJBifP41ucV5eYrNYeFZS5NYOqZ4tjVuFi13MWPNpJ9arlK9Z4nwO24kDKfl6UIcS9mo2keI/SsXjfY+5h+p46qar8AoarYt1AE89BA1nw60Xp7OKiG5dOVANzqfgOtDWNOZs0QNlncCvR0/SPI9+DHqvrEYKsat/JnCwx7xiPwnfzMVOcGGiRmJ09dhFSR4USew/Be2xCsR3LZzHz+6K+vohgx7H5zJmydRk1Se7PROBcLazYt25TuqAd9+dZvtxw1uxt3EzP2N63cdVEsbYkOQOZAaY8KJlgc6WV618a7dnsBbhvDPsuHzW3F05cTdUAGGN0i4g0OvSfExWK9y8LQutdc27r3ipRQzG02GN0FemVwwE8q9AFheVOtWFA5R05UsAjcxjhLlxibiuqLaS3lJZLgUC8onMCCzT4LptWViLzJYSytwM32RUe0pGUXbbW1cSNQYuNIJ6UfrgrYMgCQCoPNVaJCncDujTwp5sW4OgmZJgAzpJmN+6PSrZKA7iOOjEjLem3mwrqFEgC41yy4BEyvu68mIqil+5hrSHtO+ftvc96WLPdtFhuGhRp0mjvCmwoCjIANgCums/XWmph7AaQFkmSZEkgFRJ6gEj41LLTAW9iLlqGe9cNpVush0Ja1b7C6rTGozFlJ5qK1/aPEXDctrbYjudpbgGHOYLcBPhbctHhPKidrdqMoywBG422geFcyKdJHPmOehj4UslAF7Q8OY8HGSZ7IO+pliVkkgCWM8jp6VUsYO6XF1SwH2HEsHQzEvNsTBEmGIEmvRksgRBGgiDtH9Cm4DA27KC3bCqoJMCPvEk/M0sUB+Fx9y3215rxZbdq1e7ONxetKC3UKCpO3WmHFXm7Ne3ifttnPGpNkKbTmdmjUjSdTtRnjcOxUrbKoSuXNlDRGwI5rvp41PhOHIgOglmLsY3dhDETtoI8qtgBcPxFmtpd7c6YiznBXTLftIMoPSX0I51e9meIs73jdfu5EuxBhCc6XUHOFNr4FiKMLuHTSQNwdhErqvpA9KYLC8vH5mT8yaWAc4nwAOC9tVaQDB58xpBrGy6QywdmWBvzB8K9CtWKxvaDgwM3U0Ye8v4gOfnWWSNq0bY51szzjHeyCuZssbcnVCxCfCNV+lWh/ZZcuLIvFT0zk/Va2kuVv8AAuJAd1t+R6ipjzyftbZ3OKjukjzHGf2UYxfdIuDwcD5E1h4n2Qu2zF0XAfiB/OvobttfCuuKrCGAYdCJ+tab+Sx6iuYp/o+dU4YFMQ58CSRR17Key5uQ7jujqNPh1NHlz2dwrNJtKD4aD0FaqIqgKogAaREVNO9s1n1jcNMFp80ZfYLbayFGgJ+lFFo6Ch3HDv2v3j9DRDZGgruB4ZEldXV1aGZm8VPu+Y+tUWPgau8X5eY+tUc1ZS5NFwR3PI1TxV9UQs2wk+m9aBSsnjeHNy0UhtTqBzA5Hw8qRq9wzzPj3FrmIbXRAe6v0J8ayteetelYT2YAHehfAAmlxPswpGkH4V9KPV447RWx5Hhk92zz7h+Ca64VRqflXrXBOGrYtBB5k9TzrP4Pwa3h5doHnsOW5reW+uoG45cxO30rzdR1Dyulwa4sej8kkCoL2KtpOZ1WAW1IHdG5joK57w+Job4sr4nsTbGXJcJuo4/CIjUGQY3G4M15kahTbuqRIbcT8DUltl60Jr7QXVGuG0hdAH2KyR7v3dB8amHEr1wNFooOzY85mBljQHNmBEdCDSihMXE705VHM0J43jF2B+yKsrrtLBhBMTGxHPlUuIxF68bWa0UtutztFJOwIBBOhBjaOpirRAkGGtawq+gppwNo/cQ+aisN+L3FbKuHbJqA0sSQmknQxMadar3+LX9Fay6Syyy5mjK3e0y7GDB5g1KLqYStg7P+Hb/hWmfYbP8Ahp/CKw8Nx24cgOHfUqhJmQZAYkZfdEzIEVWxfHbuYAWmA7676loEESsQJJ6aGpRdTCdsLZOnZp6Clt4G0DIRBHQChnD8fbO82mgJmAJg90wdCNzPy8atW+Ns7KBba37xad5yvlUSI+7M1aGphGxHWkzjrQtxPHNesMVtupttZeZaSpYZyIAkgcvE01MbcsWRbWy65VuW0JJIBtswDDunQiIk66DxpRyFLGn27Y60OW+N3DGbDtETIzHSND7vWp7XFLxZU7HKQyz7xUqQ2YZsuhGhnwqgIVcDY/Oq97U7/OnFhUDb71Cg1xjCBHke62vx5iqlt4Ioox+CW4hHPkehFC7WyDB3FebLGnaPTilaphHwzHhxB94VodpQla95TOUyNaLLWF0GtawnqRjOGliF9aUsaeMMZ3pxw8bsPnXZwUsUe/Z/eP8A6tRLZOgobxyw1r9//wCrUSWPdFdQEuCSurq6tDMy+Ln3fMfWqYXwq5xY6r5iqqmsnyaLgRwelRodNRUz0y1ttUAoCnlUVxRU/wAKTKOYoDM4rgxcsusZpVoHVoMfOsTLdUC/bRizoisjA5syK2rfEx/zRU5UGOVMfL03qkBVuMX5YfZ5KmNM24y6iBzzGPAU2/xG+bZzW3QqVgiZaZB38Y9aKrFi2migATOnU7mpbiIRBHypZQQv8VxHcPZMGMgIJgxIzExpuCKsWOK4hg5FoqAndEGc2aAdQJ8RyAonKqfh4UqQOVLAOYXi7sD/APGJgSImM2YKPu6bzptBpnFu2OBY97tzmcL3pXvSVGXWAKJreUaARz267113JoxnSdR0O/nUALcK4hi0s21eyzkTLtmlh3ip0BnTLr51YxPFcSTC2GBVuRYhgrRE5Ygida3f7xtjn8m/Sk/va3+L5H9KWXSzPwnFbrXcrWWVTPeM6QxHTnE+lUeJcdKFm7BiASitHRoLTGgnYc62/wC87R1ziku3bD5Szg5dQJ01Eajn8aDSzH4VxhyZbDuXY9CIAygSSNZlj4RFXb3GLmS3cGHeWmbZ3AGaSdJGy7iK0BxW0Pvr60o4lZJBLpPIyNJpYpmevHbrQFw7CSN5iJ1k5e7pr8K6xxa9dKg4cqCCSHmBChl1K6HMQPXpW4bg5UxnFUhhYX2idW7K+hW5pERDSYECfjO1QXvaO6bbFbTAnQGCQujknRdYybdSBRAyqSCYkc419a5mFCA1f4+yqG7BiMzLpJnKCQVETrpSf37dEk4ZoAnQkk94Lp3ddwfLWiJSoGgiOXSlBFCjMIwZQ0ETyIIIOx3rK41ggDnXSfT41t5xVjslIg865a1Kip07AG0v7QLOZiR/QHIUcW7bRtrUdnhdhHzhZYczWh9rqRhpOpTcioFadjSlTzqwMRrStfHMV0cmXxEAGzH4/wAjRDh/dFDnFm71o/5x9DRHhvdFWBJcEtdSV1amZl8W3XzFVlXwq1xT3l86rg1jLk0XA4rTUpj11t4G1AWFjpXFRUQu+FI16gHui9KhYr0rmveFLnHSgKN7ieHUsDcQFSqsCdQXjID5yPWrRcUAe0+Ha5jrqIjQ+HUBsogNmuZCSNV7494jSK0bljEC85DuVJSIZIjIC+QnY51gyDo1WgGK3BS27qf14b0GMcb93P8Ae0/ZmO7KyTHNv9vrJhcHilYQrw2YD3CbQa4Cx31BGo32PhSgFF/H21cIxhjtofrt8Kf9qTSCNdvHy9RQ57T4W85sXrRYLbbO9uO82X3Rl3J3EePOqPD8Ne/YnsWCAW9BEiGt5pzQ21udRzqAL72KRFZrjBVAJJOgAAkmm4TiFq5myMGysUMcmXcfOh18Lfute7QGDauC0YXuse7EfenSPAa8qrYTCYm2AUs5fcb7mclrOVw3KVZF5841ilALmuJMTzj49KmWBpXn1t8SxzQ25caARcNs2lYwdpiRECOdbWLTEtatOJV0SSNILkNJbQaQQYOmkGN6UXcIcRftqCzsFUbk6AeZp+GxVpxNtlcTBKkET0051kWGvX8PdDobLlMqNGuYqQWAJ2kiKzMNgrtu6biqF0toy5I1U3VLBZEgB1OfmNOVUm4X3HFRZxQxfxOKENlUlgpIgAgBjKnU66j4SZrkvYzIMoUZcq5SokwplhLaCYGpoAmZliSYFQXcdaBC51zE5QJE5gM2WOsa1l8Vt3bl1EyZsOGTPEa85mdg0SPAUM4/DXHx97sUHdey+bLABETJ3BIRhngg7USIH6wakVVFDNm7i+6dNQCRlXuzmMNB3EKNJ3pmJxmKVQ2pJVSUyAHMWbMsgk6ALy+8TypRQuVFmalziqeGxWYaaeGkj0qwGqAVnFcGFM0pQwoBc2tIxphbWuzUBT4tva/fH0NEmF90UM8WP/T/APIPoaJcIe6KseRLgmrqWurSzMy+K7r5/kaphjVzinvL5/kaq1lLk17EbMa5fKlamB6EJQfClnw+lMW5TL16OR3jTx8uVAOZoO1J246V2bwrgw6UBRTAoL73tczItuJ7sKWaY6kufSrIyz7o9KlZh0pS46UA21A3HyqVHA2FRG5UisOlCkbMre8KlBXoPSmlxTXggjqCPXSpQHEr+EelQ4qxburlcSvMbA+dCONuYiwo/wDkG6FdLeVlQFlusLaujrHfTOpgzt4g1ascQZMTZD6retdozTojLlUrOxU50jxUnnShYVAJ+EegqRbi9Kz73E7KqzFgFVQ7HopmCfODUd/j2HTPmcApOYdIti6f9hB+NKJZqtcWNqa11Z2rAxnHh2mRGRY7Ay+zi85GURzyqY8SKm4RxcXglzu9ndByD78hm06HuifWlA2GdTyHpTMw3inZh0pe1HT5VSkTNVWxg7aXLl0Dv3MobpCCFA9TVy5cWms6zVIKHApq3hzFOV1pJWgOFwcqeLgpAy07OKA4PTs1NVwKkDigGLvUq26YG1p/aVGChxkCLf74ohwfuih3jLaJ/wCRaIcF7oqwD4LNdSV1aGZm8RHeXz/I1XCnwqzxE95fP8jVfWsnyadhjqainwqS8SBND3FeJOjK1plcFirWzGkIWJDcoIWQetKBtq9NzmdhH9cqG7PtK2VbndIbDrcCGQ4uM4SGEaLmaPga3OHYjuLmdbjb5xsQT3fqBVoFsXB0pzXBFN+0AwREHbbWdopGvDlBqAcbgppuCuNzwrs/hQCqRUgcdKhF7XanLd8KA64/gT5R+dNGI0gow8dP1qXtfCkN7TahbAziuAC4m1csC2651t3rZAnvhAt8GYLLAkxqJHKrHtBgJsqoAuG2LJIQ5JCOAyproChbuz0ogfB2Sf8Aop5wK4YKzt2S+lBsBuM4XdfP3QWzNa1cZGsOl3sjG5yG4oM/hqaxw28WRjaUMOw7xZTlK2bqOT17zKD1mio8Ps79kvpUluxb/wAMeldWTYFLXDLrMM6LbJt4UsQVIBw7s1y3HPN4daZwrhjq2Hsug7FEmRcE9tbudqrzocrF4iPuxtRf9isne2JNcuCtBhFsAjUH+jUstIdZxBNtWe2VcgZkHeyk7gHmPGnDEg6ZG9Kma8OlNN0dKlCxCQOVV5E1L246U03l/oUogovLG1KrqeVOF1QKQXR0qgXOK7tB0pRdHSu7QdKAUsKRblNNwdK4NUBIDTjUaHWpQ1RlM7jB7qf+RaJMD7ood4z7qf8AkX60Q4H3RVgHwW66krq1MjO4h76+Z+hqvr4VPxD318z9DUOQ1k+TQr4tu6dPn/Kh/jvC+1yxmEq1twp9+04AadirAgENyI8aI8XAU1QvWGZl/DEEdfj6VUy9gXu8Bd0Rs03QttDcddHt27vad7KfeMAnxqPh3Crl20GKAsVWFMqFdXBuIwA0EpII2zHSi3sXnkV2gjly18qd2hUHNAA106chVsgLYngV6QUgFHJGrBQgcPayqo7rATb8j8K0+B4a5bLCDkJO5kzLNnJKjUyBGu1aGFe7ElQJkwdxOw84inLji0qgGYbzt/U6fCpYG2jcDkmCp2HMa7+lPe9cAJgf1ypj3LsggLAGo8dfltUpxT65QuhjXy/WoUbbvXDBKgDoN9hv86437snuL4a8vGlGKYnRRGu3UT6cvXwp9nEuZzKvwP60IRXMa2YKFEmSBOuVYzE9BJAqS5fuclX1qJWuZs2UdNTsBtEdf0qR8YygSFzEx4fDrQDLd+7uUBj/ADePPTpUtzFv3e4BJgzynQR1/lSl7hUd0Sd9eVKL9zYKp1/FyqFIe3dczMojWNRymPidKkW++ncX12HP4/rUq3H5qsR13PSmrdu/gWf3qAhOMeAezAkjQnXXYR6fOpWvuAe6D8dhz8zTndwSYEee3WlDODGVY5a/WgKuLuPI00jYTq2YEyRsAB8ZNNt49yPcB1PUaCOo151dLPA0WdSdfSkFy5rKrPLX6mqCFcU2sp5R+c7VHfusU90gyJjfLPeintjHmAqkgaw2vp6V1y8+hCchuROsyIoQr4bEMFAKTvBM/AkRU/2ptJT5/wAqeb7fdUFY56Gf0qNr7ge6D0H5aUKPbEPOiCOs0nbOfugfHl6VKXefdER11nnTbrXNIVfGfoKEGrebXu68tfzpLr3IEKJ56j5GlS7cnVFjzrrN55hljyMx0G1ATWmmdNRvUw8vp+tVsLu/735CrYqMpn8Y9xdP+4n1ohwPuisLjZPZr/5E+tbmB90VYB8Fuurq6tTMz8ce+vx+hquXP9RVjHe8vx+hquTWT5O+xBim7pmoWVzEEARzqXFHumq94OVGWNuZ5xpQpYGeB7s8/wCVRhX55Tz57/lTLDXROYLOkR86azXZkBfLXSoCQM+pIGm0eXOqwBSSoAkknc7kk/WrCG4DqFjnE/CopumZC+ETtVBxvuV0ADGNxA8aiuG5ouUHbXXcVauZ5EAQI0+tLdZ/ux8aAz5uryG4mAfifpUipczzoVjQeMgyev8AIVZU3fvZT0gH4+dIl5yXEDTQabac+tAQ38VdAPdBiNgfjE86Vy2hyzAgT4kEnTnpUi9qEIkFp0MeP9CoxcuDSBtrAPhEHrvQEtu7c5gRyifCJqMBw5YdNOYGsmOZ2qLEYthkzQJGogyTMCOg1HrVu1cf7wWOX5b0BAty70Hzjx8qmv4i4Dp2YTmSTO2unnSM1wj7oPhO3601Q+SGUE7kAnlBG/lUB1x3ddCOu0THIabHr0phuX5+4T01A+A11/Spkvv+H5fzpDfedhp4GgF7a5B0WeQ1jxpA9wmGChY5TM/GuF5jOkHyMab1FedmQDXXfrl6acz+Zqgish1k6kyCTG/U6fSpExFye8NPI/KuGLfURy6HeaVsW+krIjWFOvlQEf2hzIHrlOk9NNf512GvXI0UEaamZjyjy+dWu1MzpGwn5/pTlvtpt40A21ff7wHwn86gxd9wYUDvHKvgOZPT/ipjefoKQ3HjSJ8jQDrTPGuXbSJ+dNsC5PeIjwmac0kjoOVOXNPKPjNQD8Pu3nVmap4d9W8/0qyHqsMqccP7L/Wn1rdwPuisDjjfsf8AUv1rf4f7oqw5D4LldXV1aGRnY731+P0NQE1Yx/vr8foarmsnya9iHEe6arBW0g8tqs3/AHTTbdB2IDbaNDrr8TNPl+UeNTPScj/XWoCIO/gZ8PSkTNI20+nhUmI9w+VOse6vwpYIj2nUb9OXIVE1q4TqRG+1X2974frS1QUrYcGSZ0iIpiNc5kfAVefaobHujyH0qAgz3JMZfQ01L7k6ct9COo/Kaumkve6fL9KAoYjNDEkARJJG0EH4bVy3nISAD10PrU3Efcb/AE/+wp+D90eQ+lARsbg2I9KauJcg90g8jH5etXG50i7mgKivc0AULA5zv4RUbM6yQAfDXf8ArnWgaQ0IUrly5OgER478669iHEaDXQaGZq6ahxW6/H6UBXJfoJ+MU/O8jQRGuh+VWlpzVSmce11jL5EHrpXX1uMABAM66HblFaFrYU5vyoCiA/KPTnTS1wcgSTruABygVfpjUBRD3dNB/XOpA9yNgD9fDWrFLQEGDYnNIgzVoGoMNu3735Cp6jZWU+NN+xP7y/Wt7hx7o8qHuNf9L/Uv1og4Z7g8qsOSPgvV1dXVqZ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0" name="Picture 4" descr="http://www.virginiamemory.com/docs/index?w=530&amp;h=360&amp;img=12-03-1867_08_0083_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852" y="518786"/>
            <a:ext cx="8301564" cy="563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050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a:t>Constitution of Virginia</a:t>
            </a:r>
          </a:p>
        </p:txBody>
      </p:sp>
      <p:sp>
        <p:nvSpPr>
          <p:cNvPr id="108547" name="Rectangle 3"/>
          <p:cNvSpPr>
            <a:spLocks noGrp="1" noChangeArrowheads="1"/>
          </p:cNvSpPr>
          <p:nvPr>
            <p:ph type="body" idx="1"/>
          </p:nvPr>
        </p:nvSpPr>
        <p:spPr/>
        <p:txBody>
          <a:bodyPr/>
          <a:lstStyle/>
          <a:p>
            <a:r>
              <a:rPr lang="en-US"/>
              <a:t>A declaration of rights made by the good people of Virginia in the exercise of the sovereign power, which rights do pertain to them and to their posterity, as the basis and foundation of government</a:t>
            </a:r>
          </a:p>
          <a:p>
            <a:r>
              <a:rPr lang="en-US"/>
              <a:t>legis.state.va.us/laws/search/constitution.htm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a:noFill/>
          <a:ln/>
        </p:spPr>
        <p:txBody>
          <a:bodyPr lIns="92075" tIns="46038" rIns="92075" bIns="46038"/>
          <a:lstStyle/>
          <a:p>
            <a:pPr eaLnBrk="0" hangingPunct="0">
              <a:lnSpc>
                <a:spcPct val="80000"/>
              </a:lnSpc>
            </a:pPr>
            <a:r>
              <a:rPr lang="en-US" sz="2800" dirty="0"/>
              <a:t>Laws or ordinances created by federal, state, and local legislatures and governing bodies.</a:t>
            </a:r>
          </a:p>
          <a:p>
            <a:pPr eaLnBrk="0" hangingPunct="0">
              <a:lnSpc>
                <a:spcPct val="80000"/>
              </a:lnSpc>
            </a:pPr>
            <a:r>
              <a:rPr lang="en-US" sz="2800" dirty="0"/>
              <a:t>None of these laws can violate the U.S. Constitution or the relevant state constitutions.</a:t>
            </a:r>
          </a:p>
          <a:p>
            <a:pPr eaLnBrk="0" hangingPunct="0">
              <a:lnSpc>
                <a:spcPct val="80000"/>
              </a:lnSpc>
            </a:pPr>
            <a:r>
              <a:rPr lang="en-US" sz="2800" dirty="0"/>
              <a:t>Uniform laws, when adopted by a state legislature, become statutory law in that state.</a:t>
            </a:r>
          </a:p>
        </p:txBody>
      </p:sp>
      <p:sp>
        <p:nvSpPr>
          <p:cNvPr id="25605" name="Rectangle 5"/>
          <p:cNvSpPr>
            <a:spLocks noGrp="1" noChangeArrowheads="1"/>
          </p:cNvSpPr>
          <p:nvPr>
            <p:ph type="title"/>
          </p:nvPr>
        </p:nvSpPr>
        <p:spPr/>
        <p:txBody>
          <a:bodyPr/>
          <a:lstStyle/>
          <a:p>
            <a:r>
              <a:rPr lang="en-US"/>
              <a:t>Statutory Law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blinds(horizontal)">
                                      <p:cBhvr>
                                        <p:cTn id="7" dur="500"/>
                                        <p:tgtEl>
                                          <p:spTgt spid="256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blinds(horizontal)">
                                      <p:cBhvr>
                                        <p:cTn id="12" dur="500"/>
                                        <p:tgtEl>
                                          <p:spTgt spid="256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blinds(horizontal)">
                                      <p:cBhvr>
                                        <p:cTn id="17" dur="500"/>
                                        <p:tgtEl>
                                          <p:spTgt spid="256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boykonapier.com/wp-content/uploads/2013/04/Va-Code-e1367326589484-224x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7232" y="762000"/>
            <a:ext cx="4011168"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50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Code of Virginia</a:t>
            </a:r>
            <a:endParaRPr lang="en-US" dirty="0"/>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leg1.state.va.us/000/src.htm</a:t>
            </a:r>
            <a:endParaRPr lang="en-US" dirty="0" smtClean="0"/>
          </a:p>
          <a:p>
            <a:endParaRPr lang="en-US" dirty="0"/>
          </a:p>
        </p:txBody>
      </p:sp>
    </p:spTree>
    <p:extLst>
      <p:ext uri="{BB962C8B-B14F-4D97-AF65-F5344CB8AC3E}">
        <p14:creationId xmlns:p14="http://schemas.microsoft.com/office/powerpoint/2010/main" val="2541875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a:xfrm>
            <a:off x="766763" y="1600200"/>
            <a:ext cx="7920037" cy="4525963"/>
          </a:xfrm>
          <a:noFill/>
          <a:ln/>
        </p:spPr>
        <p:txBody>
          <a:bodyPr lIns="92075" tIns="46038" rIns="92075" bIns="46038"/>
          <a:lstStyle/>
          <a:p>
            <a:pPr eaLnBrk="0" hangingPunct="0">
              <a:lnSpc>
                <a:spcPct val="80000"/>
              </a:lnSpc>
            </a:pPr>
            <a:r>
              <a:rPr lang="en-US" sz="2400" dirty="0"/>
              <a:t>The rules, orders, regulations, and decisions of federal, state, or local government administrative agencies.</a:t>
            </a:r>
          </a:p>
          <a:p>
            <a:pPr eaLnBrk="0" hangingPunct="0">
              <a:lnSpc>
                <a:spcPct val="80000"/>
              </a:lnSpc>
            </a:pPr>
            <a:r>
              <a:rPr lang="en-US" sz="2400" dirty="0"/>
              <a:t>Federal administrative agencies are created by enabling legislation enacted by the U.S. Congress</a:t>
            </a:r>
            <a:r>
              <a:rPr lang="en-US" sz="2400" dirty="0" smtClean="0"/>
              <a:t>.</a:t>
            </a:r>
            <a:endParaRPr lang="en-US" sz="2400" dirty="0"/>
          </a:p>
        </p:txBody>
      </p:sp>
      <p:sp>
        <p:nvSpPr>
          <p:cNvPr id="27652" name="Rectangle 4"/>
          <p:cNvSpPr>
            <a:spLocks noGrp="1" noChangeArrowheads="1"/>
          </p:cNvSpPr>
          <p:nvPr>
            <p:ph type="title"/>
          </p:nvPr>
        </p:nvSpPr>
        <p:spPr/>
        <p:txBody>
          <a:bodyPr/>
          <a:lstStyle/>
          <a:p>
            <a:r>
              <a:rPr lang="en-US"/>
              <a:t>Administrative Law</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1267" y="3270206"/>
            <a:ext cx="1543833" cy="1543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3186057"/>
            <a:ext cx="1676400" cy="1662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utoShape 5" descr="data:image/jpeg;base64,/9j/4AAQSkZJRgABAQAAAQABAAD/2wCEAAkGBwgHBgkIBwgKCgkLDRYPDQwMDRsUFRAWIB0iIiAdHx8kKDQsJCYxJx8fLT0tMTU3Ojo6Iys/RD84QzQ5OjcBCgoKDQwNGg8PGjclHyU3Nzc3Nzc3Nzc3Nzc3Nzc3Nzc3Nzc3Nzc3Nzc3Nzc3Nzc3Nzc3Nzc3Nzc3Nzc3Nzc3N//AABEIAHgAeAMBEQACEQEDEQH/xAAbAAACAwEBAQAAAAAAAAAAAAAEBQADBgIHAf/EADsQAAICAQMCAwYEAwcEAwAAAAECAwQRAAUSITETQVEGFCJhcYEyQpGxFSOhBzNSYnLB8FOCsvEkouH/xAAaAQACAwEBAAAAAAAAAAAAAAADBAACBQEG/8QAOxEAAQMCAwUGBQIFBAMBAAAAAQIDEQAEEiExBUFRYXETIoGRsfAyocHR4RRCI1JicvEVM5LCY4KyBv/aAAwDAQACEQMRAD8A9x1KlTUqVNSpXwkKMk4A1VSgkSTAqUK10OeNaNpTnGR0UffWWraocUUWqC4eOifOjBmM1mKX1twa9aMEUshAJDPDCSikdwXIxnPTpnQkpvrg953CP6R/2NFU2ltOIjzP0pfV3WO77sqRzCaaR4mSeU5jbixU9O6niRkfP00JFk05AWpaics1H6dKMttTcnKBnkPP1oraEmuT2VtQ1kjryGI+E7liwAOevl10RrY9osnEjT+pX3qjzmADCdc91U275rNblr1pjTpNxsTCfDZABbip74B9Rqq7BpEloqSBvCj6GashJVhCiMStMvU7polt2SC69UWWdkZUJkhbhyYAgcwMA9R0PrrpF4yqG3cQ4KH/AGFU7IKRiKY6H6UyW6EIWzG0RPYnqp++jp2oG1BF0goPHVJ8aB2M5oM0WrBuoOR661EqChKTIoMRX3VqlTUqVNSpU1KlTUqVTZsJAo5ZLE4VR3J0nd3jdqmVZk6Aak8quhsrOVJH3FbG7RUJAZJGYhkB4xx4GSM/mbGDxH9NZYZcunR+rP8A6DQdT+48qbwYGitOnHefsOdI7E9+SatDPhtxp2ZFhKLxVmClgpA6DKgY/wArnzB013gEojNJMRp7j1phKW81D4VAT6evzFHLVeDdJbcSV1WSQTxmdndoSwHMCMfCDnPXI76Wfv7a3dJKhOu8kcchkKp8bQSZ4bhPDPWrFrU0eBlWVnr2HnjfkFI5MW4nvkZbQHdolDQfSwrCDkTkM/PKqYyVFGISRBHTfRlW4taSw0MPWeTxZMuT8WAOn6DVnNpXdshDimRDmnemZHShQh3u4vhy0oGevBZecPNZiq2X52KyFSsh6Z6kZAOOoB1H79xhwN3LSklW4EGf8/OitOApCkEEp0OYj6UbtNOrFYey1p2tSTSSNiRkRgxOAVzg4GB9tN2d9ZuLMLhU6HLwg1R5ThSEx3QBz+dTd/GtbxXq0bLQTRxNJYfPKNY+yhkPQ5b74B66efT2iwgePCOYqrMIaKliRu69eX2rnbNwSWslmvLGsckxhiDOAthh5oM9MkHA9BrLSwtgdrZnKfhJyPSdDV3Ed7AsZjPp1p3WsJOp45DDoynup1p2l63cpOHIjUHUUotsoNX6cqlTUqVNSpVFqcQR5wWYnCqPM6TvbtNq3iOZOQHE8Ku2grMUi3fx/cDbryGdVf8A+X7s38wRj8SofIjz8++MHSDVq4kG4dOJw6xuHBPTfvpxopx4CI4TpPE0JWhnn2tIbjjwOlilchm8V4m5ZVcnqxAOM9iMg6u/cot2ZeOWqYMmeHvxq5gOygZ6KBEA8/GiprXiyu6IqGQAOygZYDtk+ehObP2jftlaiGwdE7z/AHHd08xSX6lpshPxR7yoKxahgkjWR+PPsT20PZpbt0qsr1kJkRMa9T6EGOlFWw6+C8wZjd+PpVUlp0uitLxQygiB8/ibHb/n++nLewLKF7PcMoVJSfe+c64cLjQu29U/EOXH39KXxXjLDtyeIwke0YX9Sy5yD+mrC2LzNshSfhV5R+BTa20NPXKhpgxDx/Jq6PdI+Nu1JOq1IpDEuenJx0wP+ftohaQbxd86MkZJ+/rQTbL7Jq1bHfUMR5A55+/Wj68zmuHmRYT3IJ7D550u3sn9Y6q7v9DoNABz6fk0s86lohi1M8+J5e+lECRbFOSCRi9eZeLcGwSvoCOo1jG6DD/6ezKnUfykZ9EkZx4RTSAtIC3QEqHvSg9wiMW4e87fHWgnsYr1ZCOKQfD+Jun94fwr8gPprVauEXA7RnInL+3rz3DdRUHuYVyQMzz6chqab7TUurVEjtICgHhe8f3wA6FJD2bt0bzH6m71i4qH2TDg0nf/AEq4jgaA46jFh3b406jhzFOKthZ484KsDhlP5Tp2zu03LcxChkRwNKuIKDFX6bqlfGIUZJwBrilBIJOgqVnN13Rq8sEoeGF52ZYZbORFGoGST/mPkM6wGVl539YvKZCJ0A49TT7bMgozMaxqT+KU7btbLMtyWKWjFJCJ4/djwbmxyY2PmB1IBHZuvbRHlotWy8sQNwGpJ3e93SjuOz3AcRBgzmIG/wB7xXD+0e18uPMqgPFRHF8OM+Xy1dP/AOc2hcFNy45gc1j+XkM8jx51kK2mwJTEj1ruzcYKbNeKZKgGWktQGID756/LAOtlti+a7vaBfI6+Y+oqocs1CVJUnmNPI/ShP45tc0fG2ksi8clEXufIAn9+mnVWi3m8LyRnumYpdN2lhzEyo9YifX51Tc3D2fsUfd1F2uoIMSsAxiZezqckj9fI9OvXgsHEowJ03culHTtWHe2jvHXLJQOoIHHz+VG1INvsLHarPJYdpjKHgRm4ylOJPEA8cj1+uvNLRt3tz3EpjPMiPOZPhTgvLdTWEEkRh5wDiAPvSh6NXZ61tIdzuGuaC8a1aeIqV9ZOv4nJyc/p663mbV3AlRSDHAyJ9aG/tMLxpmCv4idSNyRwSBlG/fXZrQyH3m/v1W1EzFY4YWEaKe/YnOcep1R2xNwYfkxnGlWG0WmERapA/qJlX0A6VF37aY5FrRTZb8qJGwH2JGql62tEEJTHGBVxsu+uR2qhkd5I+hNM68sVquwZBJC44vFKvRgfIjXldoXPaXAetWVBe8xkocwJ85orbS7buuLGWkHTxovedxlaOOKOVqlWQcWeL4p5G/6cSjrn5+QPTWq3epuWgpGQ0PGeEcajTASSSJPy6k1btd2SWAWzXaBVdouDS82dF6cifUHp5/XSr5VbrF6hMDRQ4p0nqPSo4gT2czv8Tup+pDDIOQex1vJIUJGlI0JuDFxHXQ4aU4OPJfPWVtRRcCLVJzcOfJI1+1GZgSs7qys24yxPYgv1iyTmThXlAeOw3RYooz1A6AE9jnVgrsx2ZTluG47gBTwbCoUk6RnvG8k/TlQntDuUO31ott4iZAhDCSZ8Bf8AVnlgnIHXsNX2Rafr7o3J/wBtowjfKt6s+G78Vk7RughOCM1a7svCkteTc5wp2yrJCoH4qcbLn6v3/U69YoNj4zPX7VkAuH4B5UVX/j0Cxze72WHQBnmkUn64cHVD2CspHl+KuO2GcH341ZZUMDaersEM2cGGS0CW+fHlxzriTHdBUR0/FdUAc4TPWgJZt0pxeIK5qxOM84ayqpHycD/fRAGlGJnx+lDJcSJiPCpHue9zxBIbd50648NmJP3HU66WmQcwKgcdIyJonc9235q6ruUciRE9DNW4humMHIwfX66G2ywD3T86st14jvD5UHE22WHQTpLTOMM0JMiN9j1UfTl9NEPaJGWfXKqDs1a5fOiWSGvzanuk9aMHClmLo5+sfY/IqNVBUYCkz6/P6GulKE6GPfL7USLe71oZJi1a9XiGXlikVwo9TxOR9xqsNqMZg1cFxInIimeyb37/AONWjY1Z3jIVyeXEkY5D6Z15XatorZ9yLpswhzuq5K3K+/5rVsblLowKElOY5jhVscK0QDtFO3clqYSxZkjwGiTo0SA9ew6BBjIHU64UAApSkq3EneN4/wAVqlRWf4qgJ0HM6E/c1qNukwrQZz4Z+E+qnqNU2Wot47VRzQcv7TmPtSLwkhfH1oHdq1jcIrkVTgW4rFh2KgrnLjI7ZGRn56ElKri8eWn9oCR6qozS0thJV1+1LK0Bp3Xli2ptsjEBEqqy+FI+RxK46ZADHOAdVv3FMMqUhOEkR1JMCOdGKgtICl4s/EDf4Vm59zqyWHmS7bHM9GgpxowHkOZbl99essbE2lsi3AHdHE67zwzNeaduA44Vyc+QpdZuRyAloDLg/wB7claVv3C/0Ongkp3x0y/NLkhRiJ650i3X2yTb4HgqWTKxIBr1GCxqf8wXAH07/TvpZ+4ZRpmrz+dNM27y9ck+91UDfN1SKOSzu9wuR+SVlA+QAP28zn66wXLt5wmDA6D7V6Fuyt20jEJPOfSq6u826/OWC1PDkkl0fq33GoLq5SIxT1g+tdNnaqOLBHTL0ijpfaG6Ri/beQHzlnPX9TphrabidUA9BHvypZ7ZTSvhWR1M+tHUPaF44mhr33iRjhojJ8J+3bWk3e2r2a+6ef3rLcsLpnJHeHLP5UW+4u0eJ4Kki+pgVCP+5MHTwbGqSfOkCs6KA8q5WaoV+Kmc+qTkD+oOu4V8flXApHD50RBJtb4cG1Rsr+CZG8Ve3mMBh9s6oQ7pkR5VYFvmD51bBJDDPFZWSss0RyWicIki+YKtx4nHmBj5DvpW9tf1duu3VooRnuO475g50RpwNrDgOlam/Vk3CXnPM7VxHGyLJKVgPF8OreR5LgjPz14+xWq5t0qcJkZGeIMEHqK9SlaW/hGeemuYyI8aY7G0EMcEda3BZijZ64eF+QVQcopPqFIGrEhm8acSQQqUGPNNCeClBWIEHI5/P50TDuFSmrGzOkbStJIOX+Fe5+gGibLWhLS1k/EpR+f4objS1kBImIHnSnf92W5sdiaDpFlkjcHq3QDJHdTlsYPXpqzqk3N9atbsc/8AETQn0llhwnWPWsHWWEiw9mWOKOGvJL/NfgrFVJCk+QJ17J9woRiFYDLYWvDXjd2/d3KbxbDtLLIOIUt+H/SPyj6aw3FqcMrM1uNo7MQgRT32P9i9x9obNa+9WSDY0c+83S4URIgy5B759Onf764K4TnSCnd92gGE6OOMvlnvgjHp+4GqKRiOdGQ5hFaOO6rQK11weHxEBeIyVxjP1yOnQdNKlGfdFNpcGHv+/edc7dO16yQkzMZAZJX8kB6AfP0AP11ZYCBpUbUVqyp1HWgiThHCir5/DnP1Pn99LlSjqaaCEgQBRNOxNRkElKV4GHTMR4/tq7b7rfwq+3lpQ3Ldp340/fz1ptB7RWfERrOGwRlwiMw+nJTrSa2oIhxHlPp+ay3dkHVtfnHr+KdxbwkmJRK0wbo4lpQyKR/TWsgJcTiQcuRNYzmNpeFYIPMCiEn9m5UxYq20lP54RwUH/TzbH210puB8JHvwrgUwdQffjTUvSl9nIzJFUmUfyo5rr8fDyCvIHj3+EdgD9NeLKUtXd00oD4sWegxia9HYqUpDZQTpu3xR+ySxutiRbMMzrJCf5ETImAOPLqMZPmB8tCvSAyHJ+FSTl5UZwEEAiJB1I60a2zJuUMMjTvGhUxzRqoIlTny4nPbt5eR0XZLPaWSDP808+8aCt/s1kR05GKTe00Ri2O1yeSSR5y0jvF4fJuajoP8ADgDB89MsCNr28/8Ak9KVvjNqqP6fWsHfrC5SsVmGfFjK/fHT75xr2LySptSRwrCZUEuJUdJryHwM2csxWB36v2+H1+XTXnpyrfKYVypo+7tRhWjQtTy0mPOWv48ggds9DwBAJ6df08tVAWod6rKLaVDCJpQWRopSTxYkcQuO5Pl8u/8ATV6oTIr6s8jRorSN4YPbOcDz/oTqRUnLOtF7H+GZbpXviMA/5ev/AOaVuZgU5ZxKq0ulaeqalSpqVK+J4nvdYQPwmZ2C+jEIxwfUZGntnFYe7msedZ+0koUz3+I+eWVP45FljSRAeLqGGfQ9deoQoKSFDQ15VSSlRSdQYrZbG0y+zS+E06L4oEzVwTIsfiHkVx1/TrjOvFXeW1riJ0RMa6V6HZ0G3Rij90TpO6mlN0Z7S0bFyeiIkPKyztiTl2Vn6np3+2lNpkG0cCSSO7rxxDjTkGU4wArPSNI3xVu4U4rCRh9pk3Fo5HTiJgioM5+IEgH9Dq1ghJaUgoxYVKHzmqpWUmQvDIFLdz22er7OXQaqwgs8kNSOTkIwFB4g9upUn7668s2Vzb3KhkFEQOChFUuB+qQptBkkDM5SZ9ivOzclikzLVcIfw4YZzreb2+2VmU5e5rIc2TcIGYzrDX9peSaRRPFFHJKzM0gIC5Ynrk4z18tLF8KJWBWshg4AJ9azc0JR+4cHoGHn89GBpciK+qrPG2CBHH1IHzOP3wNSpBruJUTLEniPNl6Zx/71yuiBTPYLcdPcVacrHHMrRtJ2XIwR/wA+ehPJKkZUe3WEOSd9bPBxnyPYjSM1p0HcvVq0sEU1hEZ3xgtjpg9/QZxoiEKUCQKG44lJAJozB6eedDolCRXUMV7cYGWSOmnhRMD0Mr9CfngED7nWpatqbYW7v06TvrHu3Uu3DbW6Z6xurR7aCNvqcsZ8FP8AxGt63EMpB4D0rAuVBTyzxJ9a9D2mmx9nII/4c1zlxPhiUR8DgtnJI8z5a8WD297dOgYpVh4fCIr0FqezablWHKdJ1q7ZKlqCNlspbjDLDCRYlL85BnmyjJwD09NLXqFdilCp7ykDMznMmKccWhRlJGUnIRluGlaGA+FemQ9pAHX9jpq3/g37rZ0WAoehpNXebB4ZV1uMImpyJxz0zj1+WjbVty/aLSnUZjqM6o0qFia8RtUa+27hNRgMoeI8RGDnmp6joeh6ax2lqfbDmWdMC4trdRThUkDoQeoM0p3ilVv1GSvLFG5wSjSFAceR6dM9tM27q2l94SPOiuJtliWVAcRMDy0FBR+zlb3IV5bVYnqWkVuJLev/AL9NFVfLC8QBof6bOe1THWsnNQnq7jPVkkDFleNST+IYJUj5HA1qpWFoChQigpUUzQh5LVJA5ICDy5Zx6Z1ffQ88NOtu9jre4UILK2YY0kBIUocjrg5/TSTu0G2llEaUyixecSCIg1bc9lNz2ypzrbgzkuFEcXJe57k5wBrjV806qCmK65aPspxE5daFu+zHutCe0+4RTSovIiPJGfTOitXfaLwhMDnQCyDiKVhUcM/x86beykaxbRE5nbMhZuLA4TrgAfXGfvoFys9rEZVe3uEoMKVl73+xRFPjX3S3RJaKjYiE+EUEc+x6fPH9NEXcvIYhCt+lR9lkP41mOBGdanbCl+1BThsu8sz/ABM6Enj3Y/oDpFzaN4wkvFw5c/vPvShoTaGWEtA/1Ea+UEdZ517Zt0IhqIvHHnj007sthTNqkL+I5nqc6q6QVZaCuZv5t6GMdowXb9hoNz/GvmmtyZUfQVZHdbJ45VL6lBHYUZMRyR6r56m1EqbCLpAzQc/7TkajOcoO+ub91661jDVmsiaVUJi/ID+Y/LWgXQUpUkSDGnrVUNhUgmIHsVhv7QvZoTypuEBMbRrhio7rnP8A9ev2Py15xbZsros/sXmnrvHvlXXcC2+0VOWsR551hX24wvyYSzluh44HQ985OTpkEnWkHXGIAaV5iI8poeaokFaR5+cKRjJlkHw9PXHbVhiOQEmrowrdwJWIz1mkf8MXd7yXTIqV66cIi54+MwJJI88A/rpsullIbiSflWqGsRSAoZQMzmeMDWk+yez97dYY5UVVqO3xO7/ix5YHX1GdHuLttkkHWqtWrzyZSMq28FC5AyrHxRFwB1yFH01kF5tRzqqtn3gGXyVH2oncJLNWASiwhUdGJVRroSh0wMzSls3eW5OFKkenzypBJ4u9WhzhFqlWbJfqUlkPZencD99Nd22RAMKNaDirhYGWODnwnhup8pkMXOfb0ccQeSBe300mEA5BVKvXr2ILUgAaZpyPiaVw2ax3ix41cFRCpj+EHAZjn/xH9dMOoX2SYOdOruGAoF1GUZaGK9M/s+2SCQDc/d1USr8GUweHr/3fsPnrPaZVeXPYqzQjNXXcK484wEBTKY8IrcVbrzWLkUlWaBK7ACWQYWQYzldem7aMRUIA30kpsAJIMz8q6ogyeJZbvKfh+SjtrP2YlTmO6UM1nL+0aferPd2EDdRbDkCD2PfWopIUCk6GgjKgqp93lNWQ/D3iJ8x6ayLFZtXTZuHLVB4jh1HpR3BjT2g8aIs10sQlGHfsfQ6evLRu7aLa/A8DxoaFlBmvLvajYbm22TNU4iqv40OTx+fTy+flrzyXlsr7C4HfG/jzFcRstDxJQqAdKQ36kG4VxDbhV1zniy5GcY+R8zplFzgzFXTsW7aX3FDrp4aGkO77ZdlrxVKN+pVpRjj4AUBTk9eQJ69/39dNs3CM1KTJ40Etm0USqCo6wQfCN3lTmCOCGCGAVqqxIgVAZA2VHQeXXQVEqJJrLVJUVSfKq64q2ZHieFI3UkfyyV+XlrkUVS3WwCFGhd29lq+5/juW0wcgcgwH6j/fRmXy1oBXf17hEKzq+PaZoYY4o5o5EiUIgmTOAOnnnQVd4k8aKNpblZ9YPrS7dptwrRNHW2iG3KP+nGG4j1wOurssoUrvqIp1vaDSkwpKY6RT/wDs69lZN7T3/dtueJpHORISPEUHoMeSD+ulrx5xb4trUyf/AJ4k03jZcQVrTnx+wr22rXSvCEQdu5xjOtqytEWjQbR4nieNKLWVmTVFpveJRVjPTvIfQen30jfLN06LJvqs8Bw6n0ojYCB2h8KMVQqgAYA7DWulISAkaCgkzX3Vq5VFqus8eMlWByrDuDpS8tE3LeGYUMweB41dteAzVAu+FFJ7yrCSFSzKi8iwA7qB3+mlrO+Uoll8Q4ndx5irqakgo0NZU7vN4tua6sk8sjJHHRQj+Sx8s/4uoHzYN5DIBdNouUqD2fADUHr7mnwyAEhGQ3nj7+QjjQW6+yVNZ5BQSskqqHeABegPmR+X9tZ7gubMw6MaeI1HUfX51lPWnbDG2SORmPCs5a241fgtVFQHsSg4n6Hto7TzbwlCprKcbdZyWCKCavQIOYYR5/gxolcxO8aEVqCGZvdwBEcq2Tlvprpox7QxnrTCvOliPmnX5emqKHKiNFQVhW7h6iR76+dEVq09xuNeu8mO5HQD6nsNKPPtt5rEVvW9s62iQ+CDvAB8s61Oyex4eVZb/Bmxnh+UD92/b664wzc3h/hDCn+Y/Qe+tXeucIhUHw/zREk53KlHLVVofDicyweOyOhIBSYcOrgA9gMfFrStrdttoJZEcc8+R51yOzVCs+GWXMZ6U/227ak22ukoLXHBGWTiSASA7L+XIwcfPRX75xKUsNCXT8h/MeHSlVtICyf2j3FMasAgjx3YnLMfM6bsrRNs3hmVHMniaAtZWZq/TlUqalSpqVKos1knUcshlOVYdxpO7sm7lInJQ0I1FXQsoOVJrdExS+MqxQ2lDeFOY8xhm/E5Ufnx0zrM/UOWqgm6EHcv9vUjcabSoKEDMbxvgbgeFJTWt7U9/wAMmW1Yjjr1bIyGnkkZiXJP5gAPPA4jsNNDEnEpJmYAI3zvmj4kO4ZyAkkcABp41bBbl8Sau1eWwWmWvCllkSQS4LOGK5BULg5xnr56Udsbd5RxI70wDoZ3zHDjXFJEAzAiTGYjdE86+/wujLNDXt7ea1mWZogFX4SQvLkGHHK488d9D/011BCUPKGcZ5j6Umq2t1AqwAiJyyP+a7pezO23o3kh5FEkeI8mcdVJU+fbI11Gz71YyeH/ABoK7W2QQFI56nfVe3bHsb7gYF2/jIObRyvXGH4txYgkk9z3OM+WdRGzXXFYHH1eAAo5ZbbRiCR5zrTjeK81HbzPtkaFoP5rBupZV6lVGMZIGNNjZdvbjG2mVayczVmXErXhXkDllSuWvOm+puFBGkSYxzR2PCUqyPgSK0nkoUAgfpnRlyhztRprO6N8nppR0qBZ7Ne6RHMaQOZ1pnR22tXm5bXHIHCeGZ3diOOeg698Y6emkg+p9WGwHIrOg6cT8qEtaimHfKm9aukKnGSx6sx7k607OybtUnDmo6k6mlVrK6v05VKmpUqalSpqVKmpUr4yhgQeoPlrhSFCDUoR6XA8qshiOe3dT9tZKtl9kcVqsoPDVPkfpRg9OSxNLbW1syrxiaKRJzOk1YjkHOQxw2QcgnI0Jar1v/camM5QfoaOl1PHdEHhVM23Vp2pjcGmsxQGRnW3Dz8Rm/oAPIY1U37Hd7ZKhE/Ek7+lWClpCuzgExodIorYvd9s25KplU8XdvgjYAcmJwOnlnGrsbWsWkYcfH9qvtVH0OOuFUcOHChTVaTdDeM7OVDiMw1uMmGGArN2IXJx076r/qLSlY0BSjnEJM+dXGTeAiNNTl5c99M65umtFEyAsqBXllP4zjqcD10YP37qYQ1h5qP0FLqDQUTPlXcW3oFRZjzVBhUA4oo9ABqI2WFkKullfLRI8KhfP7cvWjFUKAFGAOwGtVKQkQkQKCTNdatXKmpUqalSv//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7" descr="data:image/jpeg;base64,/9j/4AAQSkZJRgABAQAAAQABAAD/2wCEAAkGBwgHBgkIBwgKCgkLDRYPDQwMDRsUFRAWIB0iIiAdHx8kKDQsJCYxJx8fLT0tMTU3Ojo6Iys/RD84QzQ5OjcBCgoKDQwNGg8PGjclHyU3Nzc3Nzc3Nzc3Nzc3Nzc3Nzc3Nzc3Nzc3Nzc3Nzc3Nzc3Nzc3Nzc3Nzc3Nzc3Nzc3N//AABEIAHgAeAMBEQACEQEDEQH/xAAbAAACAwEBAQAAAAAAAAAAAAAEBQADBgIHAf/EADsQAAICAQMCAwYEAwcEAwAAAAECAwQRAAUSITETQVEGFCJhcYEyQpGxFSOhBzNSYnLB8FOCsvEkouH/xAAaAQACAwEBAAAAAAAAAAAAAAADBAACBQEG/8QAOxEAAQMCAwUGBQIFBAMBAAAAAQIDEQAEEiExBUFRYXETIoGRsfAyocHR4RRCI1JicvEVM5LCY4KyBv/aAAwDAQACEQMRAD8A9x1KlTUqVNSpXwkKMk4A1VSgkSTAqUK10OeNaNpTnGR0UffWWraocUUWqC4eOifOjBmM1mKX1twa9aMEUshAJDPDCSikdwXIxnPTpnQkpvrg953CP6R/2NFU2ltOIjzP0pfV3WO77sqRzCaaR4mSeU5jbixU9O6niRkfP00JFk05AWpaics1H6dKMttTcnKBnkPP1oraEmuT2VtQ1kjryGI+E7liwAOevl10RrY9osnEjT+pX3qjzmADCdc91U275rNblr1pjTpNxsTCfDZABbip74B9Rqq7BpEloqSBvCj6GashJVhCiMStMvU7polt2SC69UWWdkZUJkhbhyYAgcwMA9R0PrrpF4yqG3cQ4KH/AGFU7IKRiKY6H6UyW6EIWzG0RPYnqp++jp2oG1BF0goPHVJ8aB2M5oM0WrBuoOR661EqChKTIoMRX3VqlTUqVNSpU1KlTUqVTZsJAo5ZLE4VR3J0nd3jdqmVZk6Aak8quhsrOVJH3FbG7RUJAZJGYhkB4xx4GSM/mbGDxH9NZYZcunR+rP8A6DQdT+48qbwYGitOnHefsOdI7E9+SatDPhtxp2ZFhKLxVmClgpA6DKgY/wArnzB013gEojNJMRp7j1phKW81D4VAT6evzFHLVeDdJbcSV1WSQTxmdndoSwHMCMfCDnPXI76Wfv7a3dJKhOu8kcchkKp8bQSZ4bhPDPWrFrU0eBlWVnr2HnjfkFI5MW4nvkZbQHdolDQfSwrCDkTkM/PKqYyVFGISRBHTfRlW4taSw0MPWeTxZMuT8WAOn6DVnNpXdshDimRDmnemZHShQh3u4vhy0oGevBZecPNZiq2X52KyFSsh6Z6kZAOOoB1H79xhwN3LSklW4EGf8/OitOApCkEEp0OYj6UbtNOrFYey1p2tSTSSNiRkRgxOAVzg4GB9tN2d9ZuLMLhU6HLwg1R5ThSEx3QBz+dTd/GtbxXq0bLQTRxNJYfPKNY+yhkPQ5b74B66efT2iwgePCOYqrMIaKliRu69eX2rnbNwSWslmvLGsckxhiDOAthh5oM9MkHA9BrLSwtgdrZnKfhJyPSdDV3Ed7AsZjPp1p3WsJOp45DDoynup1p2l63cpOHIjUHUUotsoNX6cqlTUqVNSpVFqcQR5wWYnCqPM6TvbtNq3iOZOQHE8Ku2grMUi3fx/cDbryGdVf8A+X7s38wRj8SofIjz8++MHSDVq4kG4dOJw6xuHBPTfvpxopx4CI4TpPE0JWhnn2tIbjjwOlilchm8V4m5ZVcnqxAOM9iMg6u/cot2ZeOWqYMmeHvxq5gOygZ6KBEA8/GiprXiyu6IqGQAOygZYDtk+ehObP2jftlaiGwdE7z/AHHd08xSX6lpshPxR7yoKxahgkjWR+PPsT20PZpbt0qsr1kJkRMa9T6EGOlFWw6+C8wZjd+PpVUlp0uitLxQygiB8/ibHb/n++nLewLKF7PcMoVJSfe+c64cLjQu29U/EOXH39KXxXjLDtyeIwke0YX9Sy5yD+mrC2LzNshSfhV5R+BTa20NPXKhpgxDx/Jq6PdI+Nu1JOq1IpDEuenJx0wP+ftohaQbxd86MkZJ+/rQTbL7Jq1bHfUMR5A55+/Wj68zmuHmRYT3IJ7D550u3sn9Y6q7v9DoNABz6fk0s86lohi1M8+J5e+lECRbFOSCRi9eZeLcGwSvoCOo1jG6DD/6ezKnUfykZ9EkZx4RTSAtIC3QEqHvSg9wiMW4e87fHWgnsYr1ZCOKQfD+Jun94fwr8gPprVauEXA7RnInL+3rz3DdRUHuYVyQMzz6chqab7TUurVEjtICgHhe8f3wA6FJD2bt0bzH6m71i4qH2TDg0nf/AEq4jgaA46jFh3b406jhzFOKthZ484KsDhlP5Tp2zu03LcxChkRwNKuIKDFX6bqlfGIUZJwBrilBIJOgqVnN13Rq8sEoeGF52ZYZbORFGoGST/mPkM6wGVl539YvKZCJ0A49TT7bMgozMaxqT+KU7btbLMtyWKWjFJCJ4/djwbmxyY2PmB1IBHZuvbRHlotWy8sQNwGpJ3e93SjuOz3AcRBgzmIG/wB7xXD+0e18uPMqgPFRHF8OM+Xy1dP/AOc2hcFNy45gc1j+XkM8jx51kK2mwJTEj1ruzcYKbNeKZKgGWktQGID756/LAOtlti+a7vaBfI6+Y+oqocs1CVJUnmNPI/ShP45tc0fG2ksi8clEXufIAn9+mnVWi3m8LyRnumYpdN2lhzEyo9YifX51Tc3D2fsUfd1F2uoIMSsAxiZezqckj9fI9OvXgsHEowJ03culHTtWHe2jvHXLJQOoIHHz+VG1INvsLHarPJYdpjKHgRm4ylOJPEA8cj1+uvNLRt3tz3EpjPMiPOZPhTgvLdTWEEkRh5wDiAPvSh6NXZ61tIdzuGuaC8a1aeIqV9ZOv4nJyc/p663mbV3AlRSDHAyJ9aG/tMLxpmCv4idSNyRwSBlG/fXZrQyH3m/v1W1EzFY4YWEaKe/YnOcep1R2xNwYfkxnGlWG0WmERapA/qJlX0A6VF37aY5FrRTZb8qJGwH2JGql62tEEJTHGBVxsu+uR2qhkd5I+hNM68sVquwZBJC44vFKvRgfIjXldoXPaXAetWVBe8xkocwJ85orbS7buuLGWkHTxovedxlaOOKOVqlWQcWeL4p5G/6cSjrn5+QPTWq3epuWgpGQ0PGeEcajTASSSJPy6k1btd2SWAWzXaBVdouDS82dF6cifUHp5/XSr5VbrF6hMDRQ4p0nqPSo4gT2czv8Tup+pDDIOQex1vJIUJGlI0JuDFxHXQ4aU4OPJfPWVtRRcCLVJzcOfJI1+1GZgSs7qys24yxPYgv1iyTmThXlAeOw3RYooz1A6AE9jnVgrsx2ZTluG47gBTwbCoUk6RnvG8k/TlQntDuUO31ott4iZAhDCSZ8Bf8AVnlgnIHXsNX2Rafr7o3J/wBtowjfKt6s+G78Vk7RughOCM1a7svCkteTc5wp2yrJCoH4qcbLn6v3/U69YoNj4zPX7VkAuH4B5UVX/j0Cxze72WHQBnmkUn64cHVD2CspHl+KuO2GcH341ZZUMDaersEM2cGGS0CW+fHlxzriTHdBUR0/FdUAc4TPWgJZt0pxeIK5qxOM84ayqpHycD/fRAGlGJnx+lDJcSJiPCpHue9zxBIbd50648NmJP3HU66WmQcwKgcdIyJonc9235q6ruUciRE9DNW4humMHIwfX66G2ywD3T86st14jvD5UHE22WHQTpLTOMM0JMiN9j1UfTl9NEPaJGWfXKqDs1a5fOiWSGvzanuk9aMHClmLo5+sfY/IqNVBUYCkz6/P6GulKE6GPfL7USLe71oZJi1a9XiGXlikVwo9TxOR9xqsNqMZg1cFxInIimeyb37/AONWjY1Z3jIVyeXEkY5D6Z15XatorZ9yLpswhzuq5K3K+/5rVsblLowKElOY5jhVscK0QDtFO3clqYSxZkjwGiTo0SA9ew6BBjIHU64UAApSkq3EneN4/wAVqlRWf4qgJ0HM6E/c1qNukwrQZz4Z+E+qnqNU2Wot47VRzQcv7TmPtSLwkhfH1oHdq1jcIrkVTgW4rFh2KgrnLjI7ZGRn56ElKri8eWn9oCR6qozS0thJV1+1LK0Bp3Xli2ptsjEBEqqy+FI+RxK46ZADHOAdVv3FMMqUhOEkR1JMCOdGKgtICl4s/EDf4Vm59zqyWHmS7bHM9GgpxowHkOZbl99essbE2lsi3AHdHE67zwzNeaduA44Vyc+QpdZuRyAloDLg/wB7claVv3C/0Ongkp3x0y/NLkhRiJ650i3X2yTb4HgqWTKxIBr1GCxqf8wXAH07/TvpZ+4ZRpmrz+dNM27y9ck+91UDfN1SKOSzu9wuR+SVlA+QAP28zn66wXLt5wmDA6D7V6Fuyt20jEJPOfSq6u826/OWC1PDkkl0fq33GoLq5SIxT1g+tdNnaqOLBHTL0ijpfaG6Ri/beQHzlnPX9TphrabidUA9BHvypZ7ZTSvhWR1M+tHUPaF44mhr33iRjhojJ8J+3bWk3e2r2a+6ef3rLcsLpnJHeHLP5UW+4u0eJ4Kki+pgVCP+5MHTwbGqSfOkCs6KA8q5WaoV+Kmc+qTkD+oOu4V8flXApHD50RBJtb4cG1Rsr+CZG8Ve3mMBh9s6oQ7pkR5VYFvmD51bBJDDPFZWSss0RyWicIki+YKtx4nHmBj5DvpW9tf1duu3VooRnuO475g50RpwNrDgOlam/Vk3CXnPM7VxHGyLJKVgPF8OreR5LgjPz14+xWq5t0qcJkZGeIMEHqK9SlaW/hGeemuYyI8aY7G0EMcEda3BZijZ64eF+QVQcopPqFIGrEhm8acSQQqUGPNNCeClBWIEHI5/P50TDuFSmrGzOkbStJIOX+Fe5+gGibLWhLS1k/EpR+f4objS1kBImIHnSnf92W5sdiaDpFlkjcHq3QDJHdTlsYPXpqzqk3N9atbsc/8AETQn0llhwnWPWsHWWEiw9mWOKOGvJL/NfgrFVJCk+QJ17J9woRiFYDLYWvDXjd2/d3KbxbDtLLIOIUt+H/SPyj6aw3FqcMrM1uNo7MQgRT32P9i9x9obNa+9WSDY0c+83S4URIgy5B759Onf764K4TnSCnd92gGE6OOMvlnvgjHp+4GqKRiOdGQ5hFaOO6rQK11weHxEBeIyVxjP1yOnQdNKlGfdFNpcGHv+/edc7dO16yQkzMZAZJX8kB6AfP0AP11ZYCBpUbUVqyp1HWgiThHCir5/DnP1Pn99LlSjqaaCEgQBRNOxNRkElKV4GHTMR4/tq7b7rfwq+3lpQ3Ldp340/fz1ptB7RWfERrOGwRlwiMw+nJTrSa2oIhxHlPp+ay3dkHVtfnHr+KdxbwkmJRK0wbo4lpQyKR/TWsgJcTiQcuRNYzmNpeFYIPMCiEn9m5UxYq20lP54RwUH/TzbH210puB8JHvwrgUwdQffjTUvSl9nIzJFUmUfyo5rr8fDyCvIHj3+EdgD9NeLKUtXd00oD4sWegxia9HYqUpDZQTpu3xR+ySxutiRbMMzrJCf5ETImAOPLqMZPmB8tCvSAyHJ+FSTl5UZwEEAiJB1I60a2zJuUMMjTvGhUxzRqoIlTny4nPbt5eR0XZLPaWSDP808+8aCt/s1kR05GKTe00Ri2O1yeSSR5y0jvF4fJuajoP8ADgDB89MsCNr28/8Ak9KVvjNqqP6fWsHfrC5SsVmGfFjK/fHT75xr2LySptSRwrCZUEuJUdJryHwM2csxWB36v2+H1+XTXnpyrfKYVypo+7tRhWjQtTy0mPOWv48ggds9DwBAJ6df08tVAWod6rKLaVDCJpQWRopSTxYkcQuO5Pl8u/8ATV6oTIr6s8jRorSN4YPbOcDz/oTqRUnLOtF7H+GZbpXviMA/5ev/AOaVuZgU5ZxKq0ulaeqalSpqVK+J4nvdYQPwmZ2C+jEIxwfUZGntnFYe7msedZ+0koUz3+I+eWVP45FljSRAeLqGGfQ9deoQoKSFDQ15VSSlRSdQYrZbG0y+zS+E06L4oEzVwTIsfiHkVx1/TrjOvFXeW1riJ0RMa6V6HZ0G3Rij90TpO6mlN0Z7S0bFyeiIkPKyztiTl2Vn6np3+2lNpkG0cCSSO7rxxDjTkGU4wArPSNI3xVu4U4rCRh9pk3Fo5HTiJgioM5+IEgH9Dq1ghJaUgoxYVKHzmqpWUmQvDIFLdz22er7OXQaqwgs8kNSOTkIwFB4g9upUn7668s2Vzb3KhkFEQOChFUuB+qQptBkkDM5SZ9ivOzclikzLVcIfw4YZzreb2+2VmU5e5rIc2TcIGYzrDX9peSaRRPFFHJKzM0gIC5Ynrk4z18tLF8KJWBWshg4AJ9azc0JR+4cHoGHn89GBpciK+qrPG2CBHH1IHzOP3wNSpBruJUTLEniPNl6Zx/71yuiBTPYLcdPcVacrHHMrRtJ2XIwR/wA+ehPJKkZUe3WEOSd9bPBxnyPYjSM1p0HcvVq0sEU1hEZ3xgtjpg9/QZxoiEKUCQKG44lJAJozB6eedDolCRXUMV7cYGWSOmnhRMD0Mr9CfngED7nWpatqbYW7v06TvrHu3Uu3DbW6Z6xurR7aCNvqcsZ8FP8AxGt63EMpB4D0rAuVBTyzxJ9a9D2mmx9nII/4c1zlxPhiUR8DgtnJI8z5a8WD297dOgYpVh4fCIr0FqezablWHKdJ1q7ZKlqCNlspbjDLDCRYlL85BnmyjJwD09NLXqFdilCp7ykDMznMmKccWhRlJGUnIRluGlaGA+FemQ9pAHX9jpq3/g37rZ0WAoehpNXebB4ZV1uMImpyJxz0zj1+WjbVty/aLSnUZjqM6o0qFia8RtUa+27hNRgMoeI8RGDnmp6joeh6ax2lqfbDmWdMC4trdRThUkDoQeoM0p3ilVv1GSvLFG5wSjSFAceR6dM9tM27q2l94SPOiuJtliWVAcRMDy0FBR+zlb3IV5bVYnqWkVuJLev/AL9NFVfLC8QBof6bOe1THWsnNQnq7jPVkkDFleNST+IYJUj5HA1qpWFoChQigpUUzQh5LVJA5ICDy5Zx6Z1ffQ88NOtu9jre4UILK2YY0kBIUocjrg5/TSTu0G2llEaUyixecSCIg1bc9lNz2ypzrbgzkuFEcXJe57k5wBrjV806qCmK65aPspxE5daFu+zHutCe0+4RTSovIiPJGfTOitXfaLwhMDnQCyDiKVhUcM/x86beykaxbRE5nbMhZuLA4TrgAfXGfvoFys9rEZVe3uEoMKVl73+xRFPjX3S3RJaKjYiE+EUEc+x6fPH9NEXcvIYhCt+lR9lkP41mOBGdanbCl+1BThsu8sz/ABM6Enj3Y/oDpFzaN4wkvFw5c/vPvShoTaGWEtA/1Ea+UEdZ517Zt0IhqIvHHnj007sthTNqkL+I5nqc6q6QVZaCuZv5t6GMdowXb9hoNz/GvmmtyZUfQVZHdbJ45VL6lBHYUZMRyR6r56m1EqbCLpAzQc/7TkajOcoO+ub91661jDVmsiaVUJi/ID+Y/LWgXQUpUkSDGnrVUNhUgmIHsVhv7QvZoTypuEBMbRrhio7rnP8A9ev2Py15xbZsros/sXmnrvHvlXXcC2+0VOWsR551hX24wvyYSzluh44HQ985OTpkEnWkHXGIAaV5iI8poeaokFaR5+cKRjJlkHw9PXHbVhiOQEmrowrdwJWIz1mkf8MXd7yXTIqV66cIi54+MwJJI88A/rpsullIbiSflWqGsRSAoZQMzmeMDWk+yez97dYY5UVVqO3xO7/ix5YHX1GdHuLttkkHWqtWrzyZSMq28FC5AyrHxRFwB1yFH01kF5tRzqqtn3gGXyVH2oncJLNWASiwhUdGJVRroSh0wMzSls3eW5OFKkenzypBJ4u9WhzhFqlWbJfqUlkPZencD99Nd22RAMKNaDirhYGWODnwnhup8pkMXOfb0ccQeSBe300mEA5BVKvXr2ILUgAaZpyPiaVw2ax3ix41cFRCpj+EHAZjn/xH9dMOoX2SYOdOruGAoF1GUZaGK9M/s+2SCQDc/d1USr8GUweHr/3fsPnrPaZVeXPYqzQjNXXcK484wEBTKY8IrcVbrzWLkUlWaBK7ACWQYWQYzldem7aMRUIA30kpsAJIMz8q6ogyeJZbvKfh+SjtrP2YlTmO6UM1nL+0aferPd2EDdRbDkCD2PfWopIUCk6GgjKgqp93lNWQ/D3iJ8x6ayLFZtXTZuHLVB4jh1HpR3BjT2g8aIs10sQlGHfsfQ6evLRu7aLa/A8DxoaFlBmvLvajYbm22TNU4iqv40OTx+fTy+flrzyXlsr7C4HfG/jzFcRstDxJQqAdKQ36kG4VxDbhV1zniy5GcY+R8zplFzgzFXTsW7aX3FDrp4aGkO77ZdlrxVKN+pVpRjj4AUBTk9eQJ69/39dNs3CM1KTJ40Etm0USqCo6wQfCN3lTmCOCGCGAVqqxIgVAZA2VHQeXXQVEqJJrLVJUVSfKq64q2ZHieFI3UkfyyV+XlrkUVS3WwCFGhd29lq+5/juW0wcgcgwH6j/fRmXy1oBXf17hEKzq+PaZoYY4o5o5EiUIgmTOAOnnnQVd4k8aKNpblZ9YPrS7dptwrRNHW2iG3KP+nGG4j1wOurssoUrvqIp1vaDSkwpKY6RT/wDs69lZN7T3/dtueJpHORISPEUHoMeSD+ulrx5xb4trUyf/AJ4k03jZcQVrTnx+wr22rXSvCEQdu5xjOtqytEWjQbR4nieNKLWVmTVFpveJRVjPTvIfQen30jfLN06LJvqs8Bw6n0ojYCB2h8KMVQqgAYA7DWulISAkaCgkzX3Vq5VFqus8eMlWByrDuDpS8tE3LeGYUMweB41dteAzVAu+FFJ7yrCSFSzKi8iwA7qB3+mlrO+Uoll8Q4ndx5irqakgo0NZU7vN4tua6sk8sjJHHRQj+Sx8s/4uoHzYN5DIBdNouUqD2fADUHr7mnwyAEhGQ3nj7+QjjQW6+yVNZ5BQSskqqHeABegPmR+X9tZ7gubMw6MaeI1HUfX51lPWnbDG2SORmPCs5a241fgtVFQHsSg4n6Hto7TzbwlCprKcbdZyWCKCavQIOYYR5/gxolcxO8aEVqCGZvdwBEcq2Tlvprpox7QxnrTCvOliPmnX5emqKHKiNFQVhW7h6iR76+dEVq09xuNeu8mO5HQD6nsNKPPtt5rEVvW9s62iQ+CDvAB8s61Oyex4eVZb/Bmxnh+UD92/b664wzc3h/hDCn+Y/Qe+tXeucIhUHw/zREk53KlHLVVofDicyweOyOhIBSYcOrgA9gMfFrStrdttoJZEcc8+R51yOzVCs+GWXMZ6U/227ak22ukoLXHBGWTiSASA7L+XIwcfPRX75xKUsNCXT8h/MeHSlVtICyf2j3FMasAgjx3YnLMfM6bsrRNs3hmVHMniaAtZWZq/TlUqalSpqVKos1knUcshlOVYdxpO7sm7lInJQ0I1FXQsoOVJrdExS+MqxQ2lDeFOY8xhm/E5Ufnx0zrM/UOWqgm6EHcv9vUjcabSoKEDMbxvgbgeFJTWt7U9/wAMmW1Yjjr1bIyGnkkZiXJP5gAPPA4jsNNDEnEpJmYAI3zvmj4kO4ZyAkkcABp41bBbl8Sau1eWwWmWvCllkSQS4LOGK5BULg5xnr56Udsbd5RxI70wDoZ3zHDjXFJEAzAiTGYjdE86+/wujLNDXt7ea1mWZogFX4SQvLkGHHK488d9D/011BCUPKGcZ5j6Umq2t1AqwAiJyyP+a7pezO23o3kh5FEkeI8mcdVJU+fbI11Gz71YyeH/ABoK7W2QQFI56nfVe3bHsb7gYF2/jIObRyvXGH4txYgkk9z3OM+WdRGzXXFYHH1eAAo5ZbbRiCR5zrTjeK81HbzPtkaFoP5rBupZV6lVGMZIGNNjZdvbjG2mVayczVmXErXhXkDllSuWvOm+puFBGkSYxzR2PCUqyPgSK0nkoUAgfpnRlyhztRprO6N8nppR0qBZ7Ne6RHMaQOZ1pnR22tXm5bXHIHCeGZ3diOOeg698Y6emkg+p9WGwHIrOg6cT8qEtaimHfKm9aukKnGSx6sx7k607OybtUnDmo6k6mlVrK6v05VKmpUqalSpqVKmpUr4yhgQeoPlrhSFCDUoR6XA8qshiOe3dT9tZKtl9kcVqsoPDVPkfpRg9OSxNLbW1syrxiaKRJzOk1YjkHOQxw2QcgnI0Jar1v/camM5QfoaOl1PHdEHhVM23Vp2pjcGmsxQGRnW3Dz8Rm/oAPIY1U37Hd7ZKhE/Ek7+lWClpCuzgExodIorYvd9s25KplU8XdvgjYAcmJwOnlnGrsbWsWkYcfH9qvtVH0OOuFUcOHChTVaTdDeM7OVDiMw1uMmGGArN2IXJx076r/qLSlY0BSjnEJM+dXGTeAiNNTl5c99M65umtFEyAsqBXllP4zjqcD10YP37qYQ1h5qP0FLqDQUTPlXcW3oFRZjzVBhUA4oo9ABqI2WFkKullfLRI8KhfP7cvWjFUKAFGAOwGtVKQkQkQKCTNdatXKmpUqalSv//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71366" y="3186058"/>
            <a:ext cx="1627982" cy="1627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blinds(horizontal)">
                                      <p:cBhvr>
                                        <p:cTn id="7" dur="500"/>
                                        <p:tgtEl>
                                          <p:spTgt spid="27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blinds(horizontal)">
                                      <p:cBhvr>
                                        <p:cTn id="12" dur="500"/>
                                        <p:tgtEl>
                                          <p:spTgt spid="276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bldLvl="2"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914400" y="1905000"/>
            <a:ext cx="8229600" cy="4525963"/>
          </a:xfrm>
          <a:noFill/>
          <a:ln/>
        </p:spPr>
        <p:txBody>
          <a:bodyPr lIns="92075" tIns="46038" rIns="92075" bIns="46038"/>
          <a:lstStyle/>
          <a:p>
            <a:pPr eaLnBrk="0" hangingPunct="0">
              <a:lnSpc>
                <a:spcPct val="80000"/>
              </a:lnSpc>
            </a:pPr>
            <a:r>
              <a:rPr lang="en-US" sz="2800"/>
              <a:t>Judge-made law, including interpretations of constitutional provisions, of statutes enacted by legislatures, and of regulations created by administrative agencies.</a:t>
            </a:r>
          </a:p>
          <a:p>
            <a:pPr eaLnBrk="0" hangingPunct="0">
              <a:lnSpc>
                <a:spcPct val="80000"/>
              </a:lnSpc>
            </a:pPr>
            <a:r>
              <a:rPr lang="en-US" sz="2800"/>
              <a:t>The common law, the doctrines and principles embodied in case law, governs all areas not covered by statutory law or agency regulations issued to implement various statutes.</a:t>
            </a:r>
          </a:p>
        </p:txBody>
      </p:sp>
      <p:sp>
        <p:nvSpPr>
          <p:cNvPr id="29700" name="Rectangle 4"/>
          <p:cNvSpPr>
            <a:spLocks noGrp="1" noChangeArrowheads="1"/>
          </p:cNvSpPr>
          <p:nvPr>
            <p:ph type="title"/>
          </p:nvPr>
        </p:nvSpPr>
        <p:spPr/>
        <p:txBody>
          <a:bodyPr/>
          <a:lstStyle/>
          <a:p>
            <a:r>
              <a:rPr lang="en-US" sz="4000"/>
              <a:t>Case Law and Common Law Doctrines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4487579"/>
            <a:ext cx="2351632" cy="2351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4104" y="4519938"/>
            <a:ext cx="2838450" cy="19806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blinds(horizontal)">
                                      <p:cBhvr>
                                        <p:cTn id="7" dur="5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blinds(horizontal)">
                                      <p:cBhvr>
                                        <p:cTn id="12" dur="500"/>
                                        <p:tgtEl>
                                          <p:spTgt spid="296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a:t>Common law</a:t>
            </a:r>
          </a:p>
        </p:txBody>
      </p:sp>
      <p:sp>
        <p:nvSpPr>
          <p:cNvPr id="109571" name="Rectangle 3"/>
          <p:cNvSpPr>
            <a:spLocks noGrp="1" noChangeArrowheads="1"/>
          </p:cNvSpPr>
          <p:nvPr>
            <p:ph type="body" idx="1"/>
          </p:nvPr>
        </p:nvSpPr>
        <p:spPr/>
        <p:txBody>
          <a:bodyPr/>
          <a:lstStyle/>
          <a:p>
            <a:r>
              <a:rPr lang="en-US"/>
              <a:t>England</a:t>
            </a:r>
          </a:p>
          <a:p>
            <a:r>
              <a:rPr lang="en-US"/>
              <a:t>Law from decisions and customs</a:t>
            </a:r>
          </a:p>
          <a:p>
            <a:r>
              <a:rPr lang="en-US"/>
              <a:t>Not legislation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a:t>Important concepts</a:t>
            </a:r>
          </a:p>
        </p:txBody>
      </p:sp>
      <p:sp>
        <p:nvSpPr>
          <p:cNvPr id="110595" name="Rectangle 3"/>
          <p:cNvSpPr>
            <a:spLocks noGrp="1" noChangeArrowheads="1"/>
          </p:cNvSpPr>
          <p:nvPr>
            <p:ph type="body" idx="1"/>
          </p:nvPr>
        </p:nvSpPr>
        <p:spPr/>
        <p:txBody>
          <a:bodyPr/>
          <a:lstStyle/>
          <a:p>
            <a:r>
              <a:rPr lang="en-US" i="1" dirty="0"/>
              <a:t>Stare decisis “</a:t>
            </a:r>
            <a:r>
              <a:rPr lang="en-US" dirty="0"/>
              <a:t>To stand on decided cases”</a:t>
            </a:r>
          </a:p>
          <a:p>
            <a:r>
              <a:rPr lang="en-US" dirty="0" smtClean="0"/>
              <a:t>Precedent (see next slide)</a:t>
            </a:r>
            <a:endParaRPr lang="en-US" dirty="0"/>
          </a:p>
          <a:p>
            <a:r>
              <a:rPr lang="en-US" dirty="0"/>
              <a:t>Binding authority</a:t>
            </a:r>
          </a:p>
          <a:p>
            <a:r>
              <a:rPr lang="en-US" dirty="0"/>
              <a:t>Case of first impression</a:t>
            </a:r>
          </a:p>
          <a:p>
            <a:r>
              <a:rPr lang="en-US" dirty="0"/>
              <a:t>Persuasive </a:t>
            </a:r>
            <a:r>
              <a:rPr lang="en-US" dirty="0" smtClean="0"/>
              <a:t>authority</a:t>
            </a:r>
          </a:p>
          <a:p>
            <a:r>
              <a:rPr lang="en-US" dirty="0" smtClean="0"/>
              <a:t>Finders Keepers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3" name="Rectangle 3"/>
          <p:cNvSpPr>
            <a:spLocks noGrp="1" noChangeArrowheads="1"/>
          </p:cNvSpPr>
          <p:nvPr>
            <p:ph type="body" idx="1"/>
          </p:nvPr>
        </p:nvSpPr>
        <p:spPr>
          <a:xfrm>
            <a:off x="381000" y="1752600"/>
            <a:ext cx="8610600" cy="4495800"/>
          </a:xfrm>
          <a:noFill/>
          <a:ln/>
        </p:spPr>
        <p:txBody>
          <a:bodyPr lIns="92075" tIns="46038" rIns="92075" bIns="46038"/>
          <a:lstStyle/>
          <a:p>
            <a:pPr eaLnBrk="0" hangingPunct="0">
              <a:lnSpc>
                <a:spcPct val="80000"/>
              </a:lnSpc>
            </a:pPr>
            <a:r>
              <a:rPr lang="en-US" dirty="0"/>
              <a:t>Remedies at law:</a:t>
            </a:r>
          </a:p>
          <a:p>
            <a:pPr lvl="1" eaLnBrk="0" hangingPunct="0">
              <a:lnSpc>
                <a:spcPct val="80000"/>
              </a:lnSpc>
            </a:pPr>
            <a:r>
              <a:rPr lang="en-US" dirty="0"/>
              <a:t>Money, property, land or something else</a:t>
            </a:r>
          </a:p>
          <a:p>
            <a:pPr lvl="1" eaLnBrk="0" hangingPunct="0">
              <a:lnSpc>
                <a:spcPct val="80000"/>
              </a:lnSpc>
              <a:buFontTx/>
              <a:buNone/>
            </a:pPr>
            <a:r>
              <a:rPr lang="en-US" dirty="0"/>
              <a:t>  of value.</a:t>
            </a:r>
          </a:p>
          <a:p>
            <a:pPr eaLnBrk="0" hangingPunct="0">
              <a:lnSpc>
                <a:spcPct val="80000"/>
              </a:lnSpc>
            </a:pPr>
            <a:r>
              <a:rPr lang="en-US" dirty="0"/>
              <a:t>Remedies in equity:</a:t>
            </a:r>
          </a:p>
          <a:p>
            <a:pPr lvl="1" eaLnBrk="0" hangingPunct="0">
              <a:lnSpc>
                <a:spcPct val="80000"/>
              </a:lnSpc>
            </a:pPr>
            <a:r>
              <a:rPr lang="en-US" dirty="0"/>
              <a:t>Remedies that are granted when the remedies at law are unavailable or inadequate.</a:t>
            </a:r>
          </a:p>
          <a:p>
            <a:pPr eaLnBrk="0" hangingPunct="0">
              <a:lnSpc>
                <a:spcPct val="80000"/>
              </a:lnSpc>
              <a:buNone/>
            </a:pPr>
            <a:endParaRPr lang="en-US" dirty="0"/>
          </a:p>
        </p:txBody>
      </p:sp>
      <p:sp>
        <p:nvSpPr>
          <p:cNvPr id="35844" name="Rectangle 4"/>
          <p:cNvSpPr>
            <a:spLocks noGrp="1" noChangeArrowheads="1"/>
          </p:cNvSpPr>
          <p:nvPr>
            <p:ph type="title"/>
          </p:nvPr>
        </p:nvSpPr>
        <p:spPr/>
        <p:txBody>
          <a:bodyPr>
            <a:normAutofit fontScale="90000"/>
          </a:bodyPr>
          <a:lstStyle/>
          <a:p>
            <a:r>
              <a:rPr lang="en-US" sz="4000" dirty="0" smtClean="0"/>
              <a:t>Show me the money? The land? The ___?</a:t>
            </a:r>
            <a:endParaRPr 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blinds(horizontal)">
                                      <p:cBhvr>
                                        <p:cTn id="7" dur="500"/>
                                        <p:tgtEl>
                                          <p:spTgt spid="358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Effect transition="in" filter="blinds(horizontal)">
                                      <p:cBhvr>
                                        <p:cTn id="12" dur="500"/>
                                        <p:tgtEl>
                                          <p:spTgt spid="358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5843">
                                            <p:txEl>
                                              <p:pRg st="2" end="2"/>
                                            </p:txEl>
                                          </p:spTgt>
                                        </p:tgtEl>
                                        <p:attrNameLst>
                                          <p:attrName>style.visibility</p:attrName>
                                        </p:attrNameLst>
                                      </p:cBhvr>
                                      <p:to>
                                        <p:strVal val="visible"/>
                                      </p:to>
                                    </p:set>
                                    <p:animEffect transition="in" filter="blinds(horizontal)">
                                      <p:cBhvr>
                                        <p:cTn id="17" dur="500"/>
                                        <p:tgtEl>
                                          <p:spTgt spid="358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5843">
                                            <p:txEl>
                                              <p:pRg st="3" end="3"/>
                                            </p:txEl>
                                          </p:spTgt>
                                        </p:tgtEl>
                                        <p:attrNameLst>
                                          <p:attrName>style.visibility</p:attrName>
                                        </p:attrNameLst>
                                      </p:cBhvr>
                                      <p:to>
                                        <p:strVal val="visible"/>
                                      </p:to>
                                    </p:set>
                                    <p:animEffect transition="in" filter="blinds(horizontal)">
                                      <p:cBhvr>
                                        <p:cTn id="22" dur="500"/>
                                        <p:tgtEl>
                                          <p:spTgt spid="358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5843">
                                            <p:txEl>
                                              <p:pRg st="4" end="4"/>
                                            </p:txEl>
                                          </p:spTgt>
                                        </p:tgtEl>
                                        <p:attrNameLst>
                                          <p:attrName>style.visibility</p:attrName>
                                        </p:attrNameLst>
                                      </p:cBhvr>
                                      <p:to>
                                        <p:strVal val="visible"/>
                                      </p:to>
                                    </p:set>
                                    <p:animEffect transition="in" filter="blinds(horizontal)">
                                      <p:cBhvr>
                                        <p:cTn id="27" dur="500"/>
                                        <p:tgtEl>
                                          <p:spTgt spid="358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381000" y="1447800"/>
            <a:ext cx="8382000" cy="4495800"/>
          </a:xfrm>
          <a:noFill/>
          <a:ln/>
        </p:spPr>
        <p:txBody>
          <a:bodyPr lIns="92075" tIns="46038" rIns="92075" bIns="46038">
            <a:normAutofit/>
          </a:bodyPr>
          <a:lstStyle/>
          <a:p>
            <a:pPr lvl="1" eaLnBrk="0" hangingPunct="0"/>
            <a:r>
              <a:rPr lang="en-US" sz="3200" dirty="0" smtClean="0"/>
              <a:t>Plaintiff</a:t>
            </a:r>
          </a:p>
          <a:p>
            <a:pPr lvl="1" eaLnBrk="0" hangingPunct="0"/>
            <a:r>
              <a:rPr lang="en-US" sz="3200" dirty="0" smtClean="0"/>
              <a:t>Defendant</a:t>
            </a:r>
          </a:p>
          <a:p>
            <a:pPr lvl="1" eaLnBrk="0" hangingPunct="0"/>
            <a:r>
              <a:rPr lang="en-US" sz="3200" dirty="0" smtClean="0"/>
              <a:t>Jurisprudence</a:t>
            </a:r>
          </a:p>
          <a:p>
            <a:pPr lvl="1" eaLnBrk="0" hangingPunct="0"/>
            <a:r>
              <a:rPr lang="en-US" sz="3200" dirty="0" smtClean="0"/>
              <a:t>Statute of Limitations</a:t>
            </a:r>
          </a:p>
          <a:p>
            <a:pPr lvl="1" eaLnBrk="0" hangingPunct="0"/>
            <a:r>
              <a:rPr lang="en-US" sz="3200" dirty="0" smtClean="0"/>
              <a:t>Civil law</a:t>
            </a:r>
          </a:p>
          <a:p>
            <a:pPr lvl="1" eaLnBrk="0" hangingPunct="0"/>
            <a:r>
              <a:rPr lang="en-US" sz="3200" dirty="0" smtClean="0"/>
              <a:t>Criminal law</a:t>
            </a:r>
            <a:endParaRPr lang="en-US" sz="3200" dirty="0"/>
          </a:p>
        </p:txBody>
      </p:sp>
      <p:sp>
        <p:nvSpPr>
          <p:cNvPr id="39940" name="Rectangle 4"/>
          <p:cNvSpPr>
            <a:spLocks noGrp="1" noChangeArrowheads="1"/>
          </p:cNvSpPr>
          <p:nvPr>
            <p:ph type="title"/>
          </p:nvPr>
        </p:nvSpPr>
        <p:spPr/>
        <p:txBody>
          <a:bodyPr>
            <a:normAutofit fontScale="90000"/>
          </a:bodyPr>
          <a:lstStyle/>
          <a:p>
            <a:r>
              <a:rPr lang="en-US" dirty="0" smtClean="0"/>
              <a:t>Other terms you should learn—check out your textbook</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blinds(horizontal)">
                                      <p:cBhvr>
                                        <p:cTn id="7" dur="500"/>
                                        <p:tgtEl>
                                          <p:spTgt spid="399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blinds(horizontal)">
                                      <p:cBhvr>
                                        <p:cTn id="12" dur="500"/>
                                        <p:tgtEl>
                                          <p:spTgt spid="39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blinds(horizontal)">
                                      <p:cBhvr>
                                        <p:cTn id="17" dur="500"/>
                                        <p:tgtEl>
                                          <p:spTgt spid="399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9939">
                                            <p:txEl>
                                              <p:pRg st="3" end="3"/>
                                            </p:txEl>
                                          </p:spTgt>
                                        </p:tgtEl>
                                        <p:attrNameLst>
                                          <p:attrName>style.visibility</p:attrName>
                                        </p:attrNameLst>
                                      </p:cBhvr>
                                      <p:to>
                                        <p:strVal val="visible"/>
                                      </p:to>
                                    </p:set>
                                    <p:animEffect transition="in" filter="blinds(horizontal)">
                                      <p:cBhvr>
                                        <p:cTn id="22" dur="500"/>
                                        <p:tgtEl>
                                          <p:spTgt spid="399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9939">
                                            <p:txEl>
                                              <p:pRg st="4" end="4"/>
                                            </p:txEl>
                                          </p:spTgt>
                                        </p:tgtEl>
                                        <p:attrNameLst>
                                          <p:attrName>style.visibility</p:attrName>
                                        </p:attrNameLst>
                                      </p:cBhvr>
                                      <p:to>
                                        <p:strVal val="visible"/>
                                      </p:to>
                                    </p:set>
                                    <p:animEffect transition="in" filter="blinds(horizontal)">
                                      <p:cBhvr>
                                        <p:cTn id="27" dur="500"/>
                                        <p:tgtEl>
                                          <p:spTgt spid="3993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9939">
                                            <p:txEl>
                                              <p:pRg st="5" end="5"/>
                                            </p:txEl>
                                          </p:spTgt>
                                        </p:tgtEl>
                                        <p:attrNameLst>
                                          <p:attrName>style.visibility</p:attrName>
                                        </p:attrNameLst>
                                      </p:cBhvr>
                                      <p:to>
                                        <p:strVal val="visible"/>
                                      </p:to>
                                    </p:set>
                                    <p:animEffect transition="in" filter="blinds(horizontal)">
                                      <p:cBhvr>
                                        <p:cTn id="32" dur="500"/>
                                        <p:tgtEl>
                                          <p:spTgt spid="399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bldLvl="2"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10278</TotalTime>
  <Words>410</Words>
  <Application>Microsoft Office PowerPoint</Application>
  <PresentationFormat>On-screen Show (4:3)</PresentationFormat>
  <Paragraphs>64</Paragraphs>
  <Slides>16</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Office Theme</vt:lpstr>
      <vt:lpstr>Chart</vt:lpstr>
      <vt:lpstr>Professor Julie Shubin, Esq.</vt:lpstr>
      <vt:lpstr>The law and business</vt:lpstr>
      <vt:lpstr>Sources of American Law</vt:lpstr>
      <vt:lpstr>PowerPoint Presentation</vt:lpstr>
      <vt:lpstr>Constitutional Law</vt:lpstr>
      <vt:lpstr>PowerPoint Presentation</vt:lpstr>
      <vt:lpstr>Constitution of Virginia</vt:lpstr>
      <vt:lpstr>Statutory Law</vt:lpstr>
      <vt:lpstr>PowerPoint Presentation</vt:lpstr>
      <vt:lpstr>Code of Virginia</vt:lpstr>
      <vt:lpstr>Administrative Law</vt:lpstr>
      <vt:lpstr>Case Law and Common Law Doctrines</vt:lpstr>
      <vt:lpstr>Common law</vt:lpstr>
      <vt:lpstr>Important concepts</vt:lpstr>
      <vt:lpstr>Show me the money? The land? The ___?</vt:lpstr>
      <vt:lpstr>Other terms you should learn—check out your textbook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Professor Julie Shubin, Esq.</dc:title>
  <dc:creator>Julie</dc:creator>
  <cp:lastModifiedBy>Julie</cp:lastModifiedBy>
  <cp:revision>63</cp:revision>
  <dcterms:created xsi:type="dcterms:W3CDTF">2010-01-19T18:21:02Z</dcterms:created>
  <dcterms:modified xsi:type="dcterms:W3CDTF">2018-08-23T16:23:16Z</dcterms:modified>
</cp:coreProperties>
</file>